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3" r:id="rId1"/>
  </p:sldMasterIdLst>
  <p:sldIdLst>
    <p:sldId id="256" r:id="rId2"/>
    <p:sldId id="258" r:id="rId3"/>
    <p:sldId id="259" r:id="rId4"/>
    <p:sldId id="269" r:id="rId5"/>
    <p:sldId id="270" r:id="rId6"/>
    <p:sldId id="257" r:id="rId7"/>
    <p:sldId id="266" r:id="rId8"/>
    <p:sldId id="268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73" autoAdjust="0"/>
    <p:restoredTop sz="95249" autoAdjust="0"/>
  </p:normalViewPr>
  <p:slideViewPr>
    <p:cSldViewPr snapToGrid="0">
      <p:cViewPr varScale="1">
        <p:scale>
          <a:sx n="111" d="100"/>
          <a:sy n="111" d="100"/>
        </p:scale>
        <p:origin x="1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702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451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681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51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802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387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731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775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446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00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340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402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小塚ゴシック Pro R" panose="020B0400000000000000" pitchFamily="34" charset="-128"/>
                <a:ea typeface="小塚ゴシック Pro R" panose="020B0400000000000000" pitchFamily="34" charset="-128"/>
              </a:rPr>
              <a:t>研究スキル</a:t>
            </a:r>
            <a:r>
              <a:rPr kumimoji="1" lang="en-US" altLang="ja-JP" dirty="0" smtClean="0">
                <a:latin typeface="小塚ゴシック Pro R" panose="020B0400000000000000" pitchFamily="34" charset="-128"/>
                <a:ea typeface="小塚ゴシック Pro R" panose="020B0400000000000000" pitchFamily="34" charset="-128"/>
              </a:rPr>
              <a:t>Ⅱ</a:t>
            </a:r>
            <a:endParaRPr kumimoji="1" lang="ja-JP" altLang="en-US" dirty="0">
              <a:latin typeface="小塚ゴシック Pro R" panose="020B0400000000000000" pitchFamily="34" charset="-128"/>
              <a:ea typeface="小塚ゴシック Pro R" panose="020B0400000000000000" pitchFamily="34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創造エネルギー専攻　</a:t>
            </a:r>
            <a:r>
              <a:rPr lang="ja-JP" altLang="en-US" dirty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小栗</a:t>
            </a:r>
            <a:r>
              <a:rPr lang="ja-JP" altLang="en-US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研究室　</a:t>
            </a:r>
            <a:endParaRPr lang="en-US" altLang="ja-JP" dirty="0" smtClean="0">
              <a:latin typeface="小塚ゴシック Pr6N R" panose="020B0400000000000000" pitchFamily="34" charset="-128"/>
              <a:ea typeface="小塚ゴシック Pr6N R" panose="020B0400000000000000" pitchFamily="34" charset="-128"/>
            </a:endParaRPr>
          </a:p>
          <a:p>
            <a:r>
              <a:rPr lang="en-US" altLang="ja-JP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15M31110 </a:t>
            </a:r>
            <a:r>
              <a:rPr lang="ja-JP" altLang="en-US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栗田大</a:t>
            </a:r>
            <a:r>
              <a:rPr lang="ja-JP" altLang="en-US" dirty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生</a:t>
            </a:r>
            <a:endParaRPr lang="en-US" altLang="ja-JP" dirty="0" smtClean="0">
              <a:latin typeface="小塚ゴシック Pr6N R" panose="020B0400000000000000" pitchFamily="34" charset="-128"/>
              <a:ea typeface="小塚ゴシック Pr6N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042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2491409" y="4822550"/>
            <a:ext cx="9182100" cy="846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 dirty="0"/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537955" y="1274403"/>
            <a:ext cx="11267661" cy="4391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600" dirty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研究の</a:t>
            </a:r>
            <a:r>
              <a:rPr lang="ja-JP" altLang="en-US" sz="3600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目的</a:t>
            </a:r>
            <a:endParaRPr lang="en-US" altLang="ja-JP" sz="3600" dirty="0" smtClean="0">
              <a:latin typeface="小塚ゴシック Pr6N R" panose="020B0400000000000000" pitchFamily="34" charset="-128"/>
              <a:ea typeface="小塚ゴシック Pr6N R" panose="020B0400000000000000" pitchFamily="34" charset="-128"/>
            </a:endParaRPr>
          </a:p>
          <a:p>
            <a:pPr marL="0" indent="0">
              <a:buNone/>
            </a:pPr>
            <a:r>
              <a:rPr lang="ja-JP" altLang="en-US" sz="2400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解離水素を標的とした低速重イオンビームに対する阻止能を測定する</a:t>
            </a:r>
            <a:endParaRPr lang="en-US" altLang="ja-JP" sz="2400" dirty="0">
              <a:latin typeface="小塚ゴシック Pr6N R" panose="020B0400000000000000" pitchFamily="34" charset="-128"/>
              <a:ea typeface="小塚ゴシック Pr6N R" panose="020B0400000000000000" pitchFamily="34" charset="-128"/>
            </a:endParaRPr>
          </a:p>
          <a:p>
            <a:pPr marL="0" indent="0">
              <a:buNone/>
            </a:pPr>
            <a:endParaRPr lang="en-US" altLang="ja-JP" dirty="0">
              <a:latin typeface="小塚ゴシック Pr6N R" panose="020B0400000000000000" pitchFamily="34" charset="-128"/>
              <a:ea typeface="小塚ゴシック Pr6N R" panose="020B0400000000000000" pitchFamily="34" charset="-128"/>
            </a:endParaRPr>
          </a:p>
          <a:p>
            <a:pPr marL="0" indent="0">
              <a:buNone/>
            </a:pPr>
            <a:r>
              <a:rPr lang="ja-JP" altLang="en-US" sz="3600" dirty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従来の研究における</a:t>
            </a:r>
            <a:r>
              <a:rPr lang="ja-JP" altLang="en-US" sz="3600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問題点</a:t>
            </a:r>
            <a:endParaRPr lang="en-US" altLang="ja-JP" sz="3600" dirty="0" smtClean="0">
              <a:latin typeface="小塚ゴシック Pr6N R" panose="020B0400000000000000" pitchFamily="34" charset="-128"/>
              <a:ea typeface="小塚ゴシック Pr6N R" panose="020B0400000000000000" pitchFamily="34" charset="-128"/>
            </a:endParaRPr>
          </a:p>
          <a:p>
            <a:pPr marL="0" indent="0">
              <a:buNone/>
            </a:pPr>
            <a:r>
              <a:rPr lang="ja-JP" altLang="en-US" sz="2400" dirty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検出器のエネルギー分解能が</a:t>
            </a:r>
            <a:r>
              <a:rPr lang="ja-JP" altLang="en-US" sz="2400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低く検出誤差が大きい</a:t>
            </a:r>
            <a:endParaRPr lang="en-US" altLang="ja-JP" sz="2400" dirty="0" smtClean="0">
              <a:latin typeface="小塚ゴシック Pr6N R" panose="020B0400000000000000" pitchFamily="34" charset="-128"/>
              <a:ea typeface="小塚ゴシック Pr6N R" panose="020B0400000000000000" pitchFamily="34" charset="-128"/>
            </a:endParaRPr>
          </a:p>
          <a:p>
            <a:pPr marL="0" indent="0">
              <a:buNone/>
            </a:pPr>
            <a:endParaRPr lang="en-US" altLang="ja-JP" sz="2400" dirty="0" smtClean="0">
              <a:latin typeface="小塚ゴシック Pr6N R" panose="020B0400000000000000" pitchFamily="34" charset="-128"/>
              <a:ea typeface="小塚ゴシック Pr6N R" panose="020B0400000000000000" pitchFamily="34" charset="-128"/>
            </a:endParaRPr>
          </a:p>
          <a:p>
            <a:pPr marL="0" indent="0">
              <a:buNone/>
            </a:pPr>
            <a:r>
              <a:rPr lang="ja-JP" altLang="en-US" sz="3600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課題</a:t>
            </a:r>
            <a:endParaRPr lang="en-US" altLang="ja-JP" sz="3600" dirty="0" smtClean="0">
              <a:latin typeface="小塚ゴシック Pr6N R" panose="020B0400000000000000" pitchFamily="34" charset="-128"/>
              <a:ea typeface="小塚ゴシック Pr6N R" panose="020B0400000000000000" pitchFamily="34" charset="-128"/>
            </a:endParaRPr>
          </a:p>
          <a:p>
            <a:pPr marL="0" indent="0">
              <a:buNone/>
            </a:pPr>
            <a:r>
              <a:rPr lang="ja-JP" altLang="en-US" sz="2400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エネルギー分解能の高い検出器を開発する</a:t>
            </a:r>
          </a:p>
          <a:p>
            <a:pPr marL="0" indent="0">
              <a:buNone/>
            </a:pPr>
            <a:endParaRPr lang="ja-JP" altLang="en-US" dirty="0"/>
          </a:p>
          <a:p>
            <a:pPr marL="0" indent="0">
              <a:buNone/>
            </a:pPr>
            <a:endParaRPr lang="ja-JP" altLang="en-US" dirty="0"/>
          </a:p>
          <a:p>
            <a:pPr marL="0" indent="0">
              <a:buFont typeface="Arial" panose="020B0604020202020204" pitchFamily="34" charset="0"/>
              <a:buNone/>
            </a:pPr>
            <a:endParaRPr lang="ja-JP" altLang="en-US" dirty="0"/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537955" y="3289034"/>
            <a:ext cx="10972800" cy="4984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2845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コンテンツ プレースホルダー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3" y="837122"/>
            <a:ext cx="10578867" cy="5403102"/>
          </a:xfr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85" y="425589"/>
            <a:ext cx="10585375" cy="581463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71493" y="5128974"/>
            <a:ext cx="3765292" cy="492125"/>
          </a:xfrm>
        </p:spPr>
        <p:txBody>
          <a:bodyPr>
            <a:noAutofit/>
          </a:bodyPr>
          <a:lstStyle/>
          <a:p>
            <a:r>
              <a:rPr kumimoji="1" lang="ja-JP" altLang="en-US" sz="2800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実験の</a:t>
            </a:r>
            <a:r>
              <a:rPr lang="ja-JP" altLang="en-US" sz="2800" dirty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全体</a:t>
            </a:r>
            <a:r>
              <a:rPr lang="ja-JP" altLang="en-US" sz="2800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概略</a:t>
            </a:r>
            <a:r>
              <a:rPr kumimoji="1" lang="ja-JP" altLang="en-US" sz="2800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図</a:t>
            </a:r>
            <a:endParaRPr kumimoji="1" lang="ja-JP" altLang="en-US" sz="2800" dirty="0">
              <a:latin typeface="小塚ゴシック Pr6N R" panose="020B0400000000000000" pitchFamily="34" charset="-128"/>
              <a:ea typeface="小塚ゴシック Pr6N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7751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208873" y="77445"/>
            <a:ext cx="4270075" cy="802801"/>
          </a:xfrm>
        </p:spPr>
        <p:txBody>
          <a:bodyPr>
            <a:normAutofit/>
          </a:bodyPr>
          <a:lstStyle/>
          <a:p>
            <a:r>
              <a:rPr kumimoji="1" lang="ja-JP" altLang="en-US" sz="3200" dirty="0" smtClean="0">
                <a:latin typeface="小塚ゴシック Pr6N R" panose="020B0400000000000000" pitchFamily="34" charset="-128"/>
                <a:ea typeface="小塚ゴシック Pr6N R" panose="020B0400000000000000"/>
              </a:rPr>
              <a:t>現在の進展状況</a:t>
            </a:r>
            <a:endParaRPr kumimoji="1" lang="ja-JP" altLang="en-US" sz="3200" dirty="0">
              <a:latin typeface="小塚ゴシック Pr6N R" panose="020B0400000000000000" pitchFamily="34" charset="-128"/>
              <a:ea typeface="小塚ゴシック Pr6N R" panose="020B040000000000000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46948" y="842146"/>
                <a:ext cx="7173002" cy="274877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ja-JP" altLang="en-US" dirty="0" smtClean="0">
                    <a:latin typeface="小塚ゴシック Pr6N R" panose="020B0400000000000000" pitchFamily="34" charset="-128"/>
                    <a:ea typeface="小塚ゴシック Pr6N R" panose="020B0400000000000000" pitchFamily="34" charset="-128"/>
                  </a:rPr>
                  <a:t>ビームラインの組み立て</a:t>
                </a:r>
                <a:endParaRPr lang="en-US" altLang="ja-JP" dirty="0" smtClean="0">
                  <a:latin typeface="小塚ゴシック Pr6N R" panose="020B0400000000000000" pitchFamily="34" charset="-128"/>
                  <a:ea typeface="小塚ゴシック Pr6N R" panose="020B0400000000000000" pitchFamily="34" charset="-128"/>
                </a:endParaRPr>
              </a:p>
              <a:p>
                <a:pPr marL="0" indent="0">
                  <a:buNone/>
                </a:pPr>
                <a:endParaRPr lang="en-US" altLang="ja-JP" sz="2000" dirty="0" smtClean="0">
                  <a:latin typeface="小塚ゴシック Pr6N R" panose="020B0400000000000000" pitchFamily="34" charset="-128"/>
                  <a:ea typeface="小塚ゴシック Pr6N R" panose="020B0400000000000000" pitchFamily="34" charset="-128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ja-JP" altLang="en-US" sz="1800" dirty="0" smtClean="0">
                    <a:latin typeface="小塚ゴシック Pr6N R" panose="020B0400000000000000" pitchFamily="34" charset="-128"/>
                    <a:ea typeface="小塚ゴシック Pr6N R" panose="020B0400000000000000" pitchFamily="34" charset="-128"/>
                  </a:rPr>
                  <a:t>ビームラインを組み立て真空試験を行った</a:t>
                </a:r>
                <a:endParaRPr lang="en-US" altLang="ja-JP" sz="1800" dirty="0" smtClean="0">
                  <a:latin typeface="小塚ゴシック Pr6N R" panose="020B0400000000000000" pitchFamily="34" charset="-128"/>
                  <a:ea typeface="小塚ゴシック Pr6N R" panose="020B0400000000000000" pitchFamily="34" charset="-128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ja-JP" altLang="en-US" sz="1800" dirty="0" smtClean="0">
                    <a:latin typeface="小塚ゴシック Pr6N R" panose="020B0400000000000000" pitchFamily="34" charset="-128"/>
                    <a:ea typeface="小塚ゴシック Pr6N R" panose="020B0400000000000000" pitchFamily="34" charset="-128"/>
                  </a:rPr>
                  <a:t>メタノールを噴きつけて真空漏れを探した</a:t>
                </a:r>
                <a:endParaRPr lang="en-US" altLang="ja-JP" sz="1800" dirty="0">
                  <a:latin typeface="小塚ゴシック Pr6N R" panose="020B0400000000000000" pitchFamily="34" charset="-128"/>
                  <a:ea typeface="小塚ゴシック Pr6N R" panose="020B0400000000000000" pitchFamily="34" charset="-128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ja-JP" altLang="en-US" sz="2000" i="1" dirty="0">
                        <a:latin typeface="Cambria Math" panose="02040503050406030204" pitchFamily="18" charset="0"/>
                        <a:ea typeface="小塚ゴシック Pr6N R" panose="020B0400000000000000" pitchFamily="34" charset="-128"/>
                      </a:rPr>
                      <m:t>最終的に</m:t>
                    </m:r>
                    <m:r>
                      <a:rPr lang="en-US" altLang="ja-JP" sz="2000" b="0" i="1" dirty="0" smtClean="0">
                        <a:latin typeface="Cambria Math" panose="02040503050406030204" pitchFamily="18" charset="0"/>
                        <a:ea typeface="小塚ゴシック Pr6N R" panose="020B0400000000000000" pitchFamily="34" charset="-128"/>
                      </a:rPr>
                      <m:t>1</m:t>
                    </m:r>
                    <m:r>
                      <a:rPr lang="en-US" altLang="ja-JP" sz="2000" dirty="0">
                        <a:latin typeface="Cambria Math" panose="02040503050406030204" pitchFamily="18" charset="0"/>
                        <a:ea typeface="小塚ゴシック Pr6N R" panose="020B0400000000000000" pitchFamily="34" charset="-128"/>
                      </a:rPr>
                      <m:t>.</m:t>
                    </m:r>
                    <m:r>
                      <a:rPr lang="en-US" altLang="ja-JP" sz="2000" b="0" i="1" dirty="0" smtClean="0">
                        <a:latin typeface="Cambria Math" panose="02040503050406030204" pitchFamily="18" charset="0"/>
                        <a:ea typeface="小塚ゴシック Pr6N R" panose="020B0400000000000000" pitchFamily="34" charset="-128"/>
                      </a:rPr>
                      <m:t>5</m:t>
                    </m:r>
                    <m:r>
                      <a:rPr lang="en-US" altLang="ja-JP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ja-JP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ja-JP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ja-JP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Pa</m:t>
                    </m:r>
                  </m:oMath>
                </a14:m>
                <a:r>
                  <a:rPr lang="ja-JP" altLang="en-US" sz="2000" dirty="0" smtClean="0">
                    <a:latin typeface="小塚ゴシック Pr6N R" panose="020B0400000000000000" pitchFamily="34" charset="-128"/>
                    <a:ea typeface="小塚ゴシック Pr6N R" panose="020B0400000000000000" pitchFamily="34" charset="-128"/>
                  </a:rPr>
                  <a:t>程度</a:t>
                </a:r>
                <a:r>
                  <a:rPr lang="ja-JP" altLang="en-US" sz="2000" dirty="0">
                    <a:latin typeface="小塚ゴシック Pr6N R" panose="020B0400000000000000" pitchFamily="34" charset="-128"/>
                    <a:ea typeface="小塚ゴシック Pr6N R" panose="020B0400000000000000" pitchFamily="34" charset="-128"/>
                  </a:rPr>
                  <a:t>の真空度を得ることができた</a:t>
                </a:r>
                <a:endParaRPr lang="en-US" altLang="ja-JP" sz="2000" dirty="0">
                  <a:latin typeface="小塚ゴシック Pr6N R" panose="020B0400000000000000" pitchFamily="34" charset="-128"/>
                  <a:ea typeface="小塚ゴシック Pr6N R" panose="020B0400000000000000" pitchFamily="34" charset="-128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ja-JP" sz="2000" dirty="0" smtClean="0">
                  <a:latin typeface="小塚ゴシック Pr6N R" panose="020B0400000000000000" pitchFamily="34" charset="-128"/>
                  <a:ea typeface="小塚ゴシック Pr6N R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8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948" y="842146"/>
                <a:ext cx="7173002" cy="2748779"/>
              </a:xfrm>
              <a:blipFill rotWithShape="0">
                <a:blip r:embed="rId2"/>
                <a:stretch>
                  <a:fillRect l="-1786" t="-37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図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701" y="3554416"/>
            <a:ext cx="4163969" cy="3122976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700" y="183810"/>
            <a:ext cx="4163969" cy="3122976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79" y="3306786"/>
            <a:ext cx="6010219" cy="319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7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8873" y="77445"/>
            <a:ext cx="4270075" cy="802801"/>
          </a:xfrm>
        </p:spPr>
        <p:txBody>
          <a:bodyPr>
            <a:normAutofit/>
          </a:bodyPr>
          <a:lstStyle/>
          <a:p>
            <a:r>
              <a:rPr kumimoji="1" lang="ja-JP" altLang="en-US" sz="3200" dirty="0" smtClean="0">
                <a:latin typeface="小塚ゴシック Pr6N R" panose="020B0400000000000000" pitchFamily="34" charset="-128"/>
                <a:ea typeface="小塚ゴシック Pr6N R" panose="020B0400000000000000"/>
              </a:rPr>
              <a:t>現在の進展状況</a:t>
            </a:r>
            <a:endParaRPr kumimoji="1" lang="ja-JP" altLang="en-US" sz="3200" dirty="0">
              <a:latin typeface="小塚ゴシック Pr6N R" panose="020B0400000000000000" pitchFamily="34" charset="-128"/>
              <a:ea typeface="小塚ゴシック Pr6N R" panose="020B0400000000000000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851" y="252401"/>
            <a:ext cx="5936857" cy="4452643"/>
          </a:xfrm>
          <a:prstGeom prst="rect">
            <a:avLst/>
          </a:prstGeom>
        </p:spPr>
      </p:pic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948" y="842146"/>
            <a:ext cx="5379067" cy="49766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ビームラインの組み立て</a:t>
            </a:r>
            <a:endParaRPr lang="en-US" altLang="ja-JP" dirty="0" smtClean="0">
              <a:latin typeface="小塚ゴシック Pr6N R" panose="020B0400000000000000" pitchFamily="34" charset="-128"/>
              <a:ea typeface="小塚ゴシック Pr6N R" panose="020B0400000000000000" pitchFamily="34" charset="-128"/>
            </a:endParaRPr>
          </a:p>
          <a:p>
            <a:pPr marL="0" indent="0">
              <a:buNone/>
            </a:pPr>
            <a:r>
              <a:rPr lang="ja-JP" altLang="en-US" sz="1800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偏向磁石の冷却水ラインをセッティング</a:t>
            </a:r>
            <a:r>
              <a:rPr lang="ja-JP" altLang="en-US" sz="1800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した</a:t>
            </a:r>
            <a:endParaRPr lang="en-US" altLang="ja-JP" sz="1800" dirty="0" smtClean="0">
              <a:latin typeface="小塚ゴシック Pr6N R" panose="020B0400000000000000" pitchFamily="34" charset="-128"/>
              <a:ea typeface="小塚ゴシック Pr6N R" panose="020B0400000000000000" pitchFamily="34" charset="-128"/>
            </a:endParaRPr>
          </a:p>
          <a:p>
            <a:pPr marL="0" indent="0">
              <a:buNone/>
            </a:pPr>
            <a:endParaRPr lang="en-US" altLang="ja-JP" sz="1800" dirty="0" smtClean="0">
              <a:latin typeface="小塚ゴシック Pr6N R" panose="020B0400000000000000" pitchFamily="34" charset="-128"/>
              <a:ea typeface="小塚ゴシック Pr6N R" panose="020B0400000000000000" pitchFamily="34" charset="-128"/>
            </a:endParaRPr>
          </a:p>
          <a:p>
            <a:pPr marL="0" indent="0">
              <a:buNone/>
            </a:pPr>
            <a:endParaRPr lang="en-US" altLang="ja-JP" sz="1800" dirty="0">
              <a:latin typeface="小塚ゴシック Pr6N R" panose="020B0400000000000000" pitchFamily="34" charset="-128"/>
              <a:ea typeface="小塚ゴシック Pr6N R" panose="020B0400000000000000" pitchFamily="34" charset="-128"/>
            </a:endParaRPr>
          </a:p>
          <a:p>
            <a:pPr marL="0" indent="0">
              <a:buNone/>
            </a:pPr>
            <a:r>
              <a:rPr lang="ja-JP" altLang="en-US" sz="1800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偏向磁石の直流電源をオーバーホール</a:t>
            </a:r>
            <a:endParaRPr lang="en-US" altLang="ja-JP" sz="1800" dirty="0" smtClean="0">
              <a:latin typeface="小塚ゴシック Pr6N R" panose="020B0400000000000000" pitchFamily="34" charset="-128"/>
              <a:ea typeface="小塚ゴシック Pr6N R" panose="020B0400000000000000" pitchFamily="34" charset="-128"/>
            </a:endParaRPr>
          </a:p>
          <a:p>
            <a:pPr marL="0" indent="0">
              <a:buNone/>
            </a:pPr>
            <a:r>
              <a:rPr lang="en-US" altLang="ja-JP" sz="1800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2</a:t>
            </a:r>
            <a:r>
              <a:rPr lang="ja-JP" altLang="en-US" sz="1800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月</a:t>
            </a:r>
            <a:r>
              <a:rPr lang="en-US" altLang="ja-JP" sz="1800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~3</a:t>
            </a:r>
            <a:r>
              <a:rPr lang="ja-JP" altLang="en-US" sz="1800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月</a:t>
            </a:r>
            <a:r>
              <a:rPr lang="ja-JP" altLang="en-US" sz="1800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に使用可能の予定</a:t>
            </a:r>
            <a:endParaRPr lang="en-US" altLang="ja-JP" sz="1800" dirty="0" smtClean="0">
              <a:latin typeface="小塚ゴシック Pr6N R" panose="020B0400000000000000" pitchFamily="34" charset="-128"/>
              <a:ea typeface="小塚ゴシック Pr6N R" panose="020B0400000000000000" pitchFamily="34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6423775" y="4840744"/>
            <a:ext cx="50110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/>
              <a:t>偏向磁石入射側をとらえた写真。矢印のシールが張られた配管が冷却水ライン</a:t>
            </a:r>
            <a:endParaRPr kumimoji="1" lang="ja-JP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53674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97180" y="115253"/>
            <a:ext cx="3115917" cy="754062"/>
          </a:xfrm>
        </p:spPr>
        <p:txBody>
          <a:bodyPr>
            <a:normAutofit/>
          </a:bodyPr>
          <a:lstStyle/>
          <a:p>
            <a:r>
              <a:rPr kumimoji="1" lang="ja-JP" altLang="en-US" sz="3600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今後の</a:t>
            </a:r>
            <a:r>
              <a:rPr lang="ja-JP" altLang="en-US" sz="3600" dirty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予定</a:t>
            </a:r>
            <a:endParaRPr kumimoji="1" lang="ja-JP" altLang="en-US" sz="3600" dirty="0">
              <a:latin typeface="小塚ゴシック Pr6N R" panose="020B0400000000000000" pitchFamily="34" charset="-128"/>
              <a:ea typeface="小塚ゴシック Pr6N R" panose="020B0400000000000000" pitchFamily="34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971" y="492284"/>
            <a:ext cx="7287783" cy="550774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971" y="492283"/>
            <a:ext cx="7287783" cy="5507747"/>
          </a:xfrm>
          <a:prstGeom prst="rect">
            <a:avLst/>
          </a:prstGeom>
        </p:spPr>
      </p:pic>
      <p:sp>
        <p:nvSpPr>
          <p:cNvPr id="11" name="コンテンツ プレースホルダー 10"/>
          <p:cNvSpPr>
            <a:spLocks noGrp="1"/>
          </p:cNvSpPr>
          <p:nvPr>
            <p:ph idx="1"/>
          </p:nvPr>
        </p:nvSpPr>
        <p:spPr>
          <a:xfrm>
            <a:off x="176411" y="977797"/>
            <a:ext cx="5939718" cy="5022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偏向磁石の試験</a:t>
            </a:r>
            <a:endParaRPr lang="en-US" altLang="ja-JP" sz="2400" dirty="0">
              <a:latin typeface="小塚ゴシック Pr6N R" panose="020B0400000000000000" pitchFamily="34" charset="-128"/>
              <a:ea typeface="小塚ゴシック Pr6N R" panose="020B0400000000000000" pitchFamily="34" charset="-128"/>
            </a:endParaRPr>
          </a:p>
          <a:p>
            <a:pPr marL="0" indent="0">
              <a:buNone/>
            </a:pPr>
            <a:endParaRPr lang="en-US" altLang="ja-JP" sz="1800" dirty="0" smtClean="0">
              <a:latin typeface="小塚ゴシック Pr6N R" panose="020B0400000000000000" pitchFamily="34" charset="-128"/>
              <a:ea typeface="小塚ゴシック Pr6N R" panose="020B0400000000000000" pitchFamily="34" charset="-128"/>
            </a:endParaRPr>
          </a:p>
          <a:p>
            <a:r>
              <a:rPr kumimoji="1" lang="en-US" altLang="ja-JP" sz="1800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241Am</a:t>
            </a:r>
            <a:r>
              <a:rPr lang="ja-JP" altLang="en-US" sz="1800" dirty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由来</a:t>
            </a:r>
            <a:r>
              <a:rPr lang="ja-JP" altLang="en-US" sz="1800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の</a:t>
            </a:r>
            <a:r>
              <a:rPr kumimoji="1" lang="en-US" altLang="ja-JP" sz="1800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α</a:t>
            </a:r>
            <a:r>
              <a:rPr kumimoji="1" lang="ja-JP" altLang="en-US" sz="1800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線を入射し</a:t>
            </a:r>
            <a:endParaRPr kumimoji="1" lang="en-US" altLang="ja-JP" sz="1800" dirty="0" smtClean="0">
              <a:latin typeface="小塚ゴシック Pr6N R" panose="020B0400000000000000" pitchFamily="34" charset="-128"/>
              <a:ea typeface="小塚ゴシック Pr6N R" panose="020B0400000000000000" pitchFamily="34" charset="-128"/>
            </a:endParaRPr>
          </a:p>
          <a:p>
            <a:pPr marL="0" indent="0">
              <a:buNone/>
            </a:pPr>
            <a:r>
              <a:rPr lang="ja-JP" altLang="en-US" sz="1800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偏向磁石による荷電粒子の偏向を確認する</a:t>
            </a:r>
            <a:endParaRPr lang="en-US" altLang="ja-JP" sz="1800" dirty="0" smtClean="0">
              <a:latin typeface="小塚ゴシック Pr6N R" panose="020B0400000000000000" pitchFamily="34" charset="-128"/>
              <a:ea typeface="小塚ゴシック Pr6N R" panose="020B0400000000000000" pitchFamily="34" charset="-128"/>
            </a:endParaRPr>
          </a:p>
          <a:p>
            <a:pPr marL="0" indent="0">
              <a:buNone/>
            </a:pPr>
            <a:endParaRPr lang="en-US" altLang="ja-JP" sz="1800" dirty="0" smtClean="0">
              <a:latin typeface="小塚ゴシック Pr6N R" panose="020B0400000000000000" pitchFamily="34" charset="-128"/>
              <a:ea typeface="小塚ゴシック Pr6N R" panose="020B0400000000000000" pitchFamily="34" charset="-128"/>
            </a:endParaRPr>
          </a:p>
          <a:p>
            <a:r>
              <a:rPr lang="en-US" altLang="ja-JP" sz="1800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Carbon-foil</a:t>
            </a:r>
            <a:r>
              <a:rPr lang="ja-JP" altLang="en-US" sz="1800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を介して</a:t>
            </a:r>
            <a:r>
              <a:rPr lang="en-US" altLang="ja-JP" sz="1800" dirty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α</a:t>
            </a:r>
            <a:r>
              <a:rPr lang="ja-JP" altLang="en-US" sz="1800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線を入射し</a:t>
            </a:r>
            <a:endParaRPr lang="en-US" altLang="ja-JP" sz="1800" dirty="0" smtClean="0">
              <a:latin typeface="小塚ゴシック Pr6N R" panose="020B0400000000000000" pitchFamily="34" charset="-128"/>
              <a:ea typeface="小塚ゴシック Pr6N R" panose="020B0400000000000000" pitchFamily="34" charset="-128"/>
            </a:endParaRPr>
          </a:p>
          <a:p>
            <a:pPr marL="0" indent="0">
              <a:buNone/>
            </a:pPr>
            <a:r>
              <a:rPr lang="ja-JP" altLang="en-US" sz="1800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入射エネルギーが異なるときの軌道のずれを確認</a:t>
            </a:r>
            <a:r>
              <a:rPr lang="ja-JP" altLang="en-US" sz="1800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する</a:t>
            </a:r>
            <a:endParaRPr lang="en-US" altLang="ja-JP" sz="1800" dirty="0" smtClean="0">
              <a:latin typeface="小塚ゴシック Pr6N R" panose="020B0400000000000000" pitchFamily="34" charset="-128"/>
              <a:ea typeface="小塚ゴシック Pr6N R" panose="020B0400000000000000" pitchFamily="34" charset="-128"/>
            </a:endParaRPr>
          </a:p>
          <a:p>
            <a:pPr marL="0" indent="0">
              <a:buNone/>
            </a:pPr>
            <a:endParaRPr kumimoji="1" lang="en-US" altLang="ja-JP" sz="1800" dirty="0">
              <a:latin typeface="小塚ゴシック Pr6N R" panose="020B0400000000000000" pitchFamily="34" charset="-128"/>
              <a:ea typeface="小塚ゴシック Pr6N R" panose="020B0400000000000000" pitchFamily="34" charset="-128"/>
            </a:endParaRPr>
          </a:p>
          <a:p>
            <a:pPr marL="0" indent="0">
              <a:buNone/>
            </a:pPr>
            <a:r>
              <a:rPr kumimoji="1" lang="ja-JP" altLang="en-US" sz="1600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厚さ</a:t>
            </a:r>
            <a:r>
              <a:rPr lang="en-US" altLang="ja-JP" sz="1600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5</a:t>
            </a:r>
            <a:r>
              <a:rPr lang="en-US" altLang="ja-JP" sz="1600" dirty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0</a:t>
            </a:r>
            <a:r>
              <a:rPr kumimoji="1" lang="en-US" altLang="ja-JP" sz="1600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[</a:t>
            </a:r>
            <a:r>
              <a:rPr kumimoji="1" lang="ja-JP" altLang="en-US" sz="1600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㎛</a:t>
            </a:r>
            <a:r>
              <a:rPr kumimoji="1" lang="en-US" altLang="ja-JP" sz="1600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]</a:t>
            </a:r>
            <a:r>
              <a:rPr kumimoji="1" lang="ja-JP" altLang="en-US" sz="1600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の</a:t>
            </a:r>
            <a:r>
              <a:rPr kumimoji="1" lang="en-US" altLang="ja-JP" sz="1600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Carbon-foil</a:t>
            </a:r>
            <a:r>
              <a:rPr lang="ja-JP" altLang="en-US" sz="1600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を仮定すると</a:t>
            </a:r>
            <a:endParaRPr lang="en-US" altLang="ja-JP" sz="1600" dirty="0">
              <a:latin typeface="小塚ゴシック Pr6N R" panose="020B0400000000000000" pitchFamily="34" charset="-128"/>
              <a:ea typeface="小塚ゴシック Pr6N R" panose="020B0400000000000000" pitchFamily="34" charset="-128"/>
            </a:endParaRPr>
          </a:p>
          <a:p>
            <a:pPr marL="0" indent="0">
              <a:buNone/>
            </a:pPr>
            <a:r>
              <a:rPr lang="en-US" altLang="ja-JP" sz="1600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Carbon-foil</a:t>
            </a:r>
            <a:r>
              <a:rPr lang="ja-JP" altLang="en-US" sz="1600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がないときに比べて約</a:t>
            </a:r>
            <a:r>
              <a:rPr lang="en-US" altLang="ja-JP" sz="1600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1</a:t>
            </a:r>
            <a:r>
              <a:rPr lang="ja-JP" altLang="en-US" sz="1600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％エネルギーが損失する</a:t>
            </a:r>
            <a:endParaRPr lang="en-US" altLang="ja-JP" sz="1600" dirty="0" smtClean="0">
              <a:latin typeface="小塚ゴシック Pr6N R" panose="020B0400000000000000" pitchFamily="34" charset="-128"/>
              <a:ea typeface="小塚ゴシック Pr6N R" panose="020B0400000000000000" pitchFamily="34" charset="-128"/>
            </a:endParaRPr>
          </a:p>
          <a:p>
            <a:pPr marL="0" indent="0">
              <a:buNone/>
            </a:pPr>
            <a:endParaRPr lang="en-US" altLang="ja-JP" sz="1600" dirty="0">
              <a:latin typeface="小塚ゴシック Pr6N R" panose="020B0400000000000000" pitchFamily="34" charset="-128"/>
              <a:ea typeface="小塚ゴシック Pr6N R" panose="020B0400000000000000" pitchFamily="34" charset="-128"/>
            </a:endParaRPr>
          </a:p>
          <a:p>
            <a:pPr marL="0" indent="0">
              <a:buNone/>
            </a:pPr>
            <a:r>
              <a:rPr lang="ja-JP" altLang="en-US" sz="1800" dirty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エネルギ</a:t>
            </a:r>
            <a:r>
              <a:rPr lang="ja-JP" altLang="en-US" sz="1800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ーが損失したときの軌道を計算した</a:t>
            </a:r>
            <a:endParaRPr lang="en-US" altLang="ja-JP" sz="1800" dirty="0" smtClean="0">
              <a:latin typeface="小塚ゴシック Pr6N R" panose="020B0400000000000000" pitchFamily="34" charset="-128"/>
              <a:ea typeface="小塚ゴシック Pr6N R" panose="020B0400000000000000" pitchFamily="34" charset="-128"/>
            </a:endParaRPr>
          </a:p>
          <a:p>
            <a:pPr marL="0" indent="0">
              <a:buNone/>
            </a:pPr>
            <a:endParaRPr kumimoji="1" lang="ja-JP" altLang="en-US" sz="1800" dirty="0">
              <a:latin typeface="小塚ゴシック Pr6N R" panose="020B0400000000000000" pitchFamily="34" charset="-128"/>
              <a:ea typeface="小塚ゴシック Pr6N R" panose="020B0400000000000000" pitchFamily="34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654" y="3750423"/>
            <a:ext cx="2955985" cy="2216989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7106640" y="6004702"/>
            <a:ext cx="13025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50" dirty="0" smtClean="0"/>
              <a:t>Carbon-foil</a:t>
            </a:r>
            <a:endParaRPr kumimoji="1"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36705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図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218" y="178051"/>
            <a:ext cx="6711008" cy="614798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0495" y="378076"/>
            <a:ext cx="7174865" cy="528320"/>
          </a:xfrm>
        </p:spPr>
        <p:txBody>
          <a:bodyPr>
            <a:noAutofit/>
          </a:bodyPr>
          <a:lstStyle/>
          <a:p>
            <a:pPr marL="0" marR="0" lvl="1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小塚ゴシック Pr6N R" panose="020B0400000000000000" pitchFamily="34" charset="-128"/>
                <a:ea typeface="小塚ゴシック Pr6N R" panose="020B0400000000000000" pitchFamily="34" charset="-128"/>
                <a:cs typeface="+mn-cs"/>
              </a:rPr>
              <a:t>重イオンビームの軌道計算</a:t>
            </a:r>
            <a:endParaRPr kumimoji="1" lang="ja-JP" altLang="en-US" sz="28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56197" y="1046488"/>
            <a:ext cx="7006046" cy="55551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000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Transfer-matrix</a:t>
            </a:r>
            <a:r>
              <a:rPr lang="ja-JP" altLang="en-US" sz="2000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を用いた軌道計算</a:t>
            </a:r>
            <a:endParaRPr lang="en-US" altLang="ja-JP" sz="2000" dirty="0" smtClean="0">
              <a:latin typeface="小塚ゴシック Pr6N R" panose="020B0400000000000000" pitchFamily="34" charset="-128"/>
              <a:ea typeface="小塚ゴシック Pr6N R" panose="020B0400000000000000" pitchFamily="34" charset="-128"/>
            </a:endParaRPr>
          </a:p>
          <a:p>
            <a:pPr marL="0" indent="0">
              <a:buNone/>
            </a:pPr>
            <a:r>
              <a:rPr lang="ja-JP" altLang="en-US" sz="1600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イオンビームの水平方向軌道を</a:t>
            </a:r>
            <a:r>
              <a:rPr lang="en-US" altLang="ja-JP" sz="1600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transfer-matrix</a:t>
            </a:r>
          </a:p>
          <a:p>
            <a:pPr marL="0" indent="0">
              <a:buNone/>
            </a:pPr>
            <a:r>
              <a:rPr lang="ja-JP" altLang="en-US" sz="1600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を用いて計算した</a:t>
            </a:r>
            <a:endParaRPr lang="en-US" altLang="ja-JP" sz="1600" dirty="0" smtClean="0">
              <a:latin typeface="小塚ゴシック Pr6N R" panose="020B0400000000000000" pitchFamily="34" charset="-128"/>
              <a:ea typeface="小塚ゴシック Pr6N R" panose="020B0400000000000000" pitchFamily="34" charset="-128"/>
            </a:endParaRPr>
          </a:p>
          <a:p>
            <a:pPr marL="0" indent="0">
              <a:buNone/>
            </a:pPr>
            <a:r>
              <a:rPr lang="ja-JP" altLang="en-US" sz="1600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水平方向における磁場中での軌道</a:t>
            </a:r>
            <a:endParaRPr lang="en-US" altLang="ja-JP" sz="1600" dirty="0" smtClean="0">
              <a:latin typeface="小塚ゴシック Pr6N R" panose="020B0400000000000000" pitchFamily="34" charset="-128"/>
              <a:ea typeface="小塚ゴシック Pr6N R" panose="020B0400000000000000" pitchFamily="34" charset="-128"/>
            </a:endParaRPr>
          </a:p>
          <a:p>
            <a:pPr marL="0" indent="0">
              <a:buNone/>
            </a:pPr>
            <a:endParaRPr lang="en-US" altLang="ja-JP" sz="1600" dirty="0">
              <a:latin typeface="小塚ゴシック Pr6N R" panose="020B0400000000000000" pitchFamily="34" charset="-128"/>
              <a:ea typeface="小塚ゴシック Pr6N R" panose="020B0400000000000000" pitchFamily="34" charset="-128"/>
            </a:endParaRPr>
          </a:p>
          <a:p>
            <a:pPr marL="0" indent="0">
              <a:buNone/>
            </a:pPr>
            <a:endParaRPr lang="en-US" altLang="ja-JP" sz="1600" dirty="0" smtClean="0">
              <a:latin typeface="小塚ゴシック Pr6N R" panose="020B0400000000000000" pitchFamily="34" charset="-128"/>
              <a:ea typeface="小塚ゴシック Pr6N R" panose="020B0400000000000000" pitchFamily="34" charset="-128"/>
            </a:endParaRPr>
          </a:p>
          <a:p>
            <a:pPr marL="0" indent="0">
              <a:buNone/>
            </a:pPr>
            <a:endParaRPr lang="en-US" altLang="ja-JP" sz="1600" dirty="0" smtClean="0">
              <a:latin typeface="小塚ゴシック Pr6N R" panose="020B0400000000000000" pitchFamily="34" charset="-128"/>
              <a:ea typeface="小塚ゴシック Pr6N R" panose="020B0400000000000000" pitchFamily="34" charset="-128"/>
            </a:endParaRPr>
          </a:p>
          <a:p>
            <a:pPr marL="0" indent="0">
              <a:buNone/>
            </a:pPr>
            <a:r>
              <a:rPr lang="ja-JP" altLang="en-US" sz="1600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水平</a:t>
            </a:r>
            <a:r>
              <a:rPr lang="ja-JP" altLang="en-US" sz="1600" dirty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方向における</a:t>
            </a:r>
            <a:r>
              <a:rPr lang="ja-JP" altLang="en-US" sz="1600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磁場中を抜けたあとの軌道</a:t>
            </a:r>
            <a:endParaRPr lang="en-US" altLang="ja-JP" sz="1600" dirty="0" smtClean="0">
              <a:latin typeface="小塚ゴシック Pr6N R" panose="020B0400000000000000" pitchFamily="34" charset="-128"/>
              <a:ea typeface="小塚ゴシック Pr6N R" panose="020B0400000000000000" pitchFamily="34" charset="-128"/>
            </a:endParaRPr>
          </a:p>
          <a:p>
            <a:pPr marL="0" indent="0">
              <a:buNone/>
            </a:pPr>
            <a:endParaRPr lang="en-US" altLang="ja-JP" sz="1600" dirty="0">
              <a:latin typeface="小塚ゴシック Pr6N R" panose="020B0400000000000000" pitchFamily="34" charset="-128"/>
              <a:ea typeface="小塚ゴシック Pr6N R" panose="020B0400000000000000" pitchFamily="34" charset="-128"/>
            </a:endParaRPr>
          </a:p>
          <a:p>
            <a:pPr marL="0" indent="0">
              <a:buNone/>
            </a:pPr>
            <a:endParaRPr lang="en-US" altLang="ja-JP" sz="1600" dirty="0" smtClean="0">
              <a:latin typeface="小塚ゴシック Pr6N R" panose="020B0400000000000000" pitchFamily="34" charset="-128"/>
              <a:ea typeface="小塚ゴシック Pr6N R" panose="020B0400000000000000" pitchFamily="34" charset="-128"/>
            </a:endParaRPr>
          </a:p>
          <a:p>
            <a:pPr marL="0" indent="0">
              <a:buNone/>
            </a:pPr>
            <a:endParaRPr lang="en-US" altLang="ja-JP" sz="1600" dirty="0" smtClean="0">
              <a:latin typeface="小塚ゴシック Pr6N R" panose="020B0400000000000000" pitchFamily="34" charset="-128"/>
              <a:ea typeface="小塚ゴシック Pr6N R" panose="020B0400000000000000" pitchFamily="34" charset="-128"/>
            </a:endParaRPr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793" y="5812488"/>
            <a:ext cx="1124107" cy="628738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212" y="5936331"/>
            <a:ext cx="1295581" cy="38105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99"/>
          <a:stretch/>
        </p:blipFill>
        <p:spPr>
          <a:xfrm>
            <a:off x="150495" y="4146831"/>
            <a:ext cx="6554149" cy="655789"/>
          </a:xfrm>
          <a:prstGeom prst="rect">
            <a:avLst/>
          </a:prstGeom>
        </p:spPr>
      </p:pic>
      <p:cxnSp>
        <p:nvCxnSpPr>
          <p:cNvPr id="30" name="直線コネクタ 29"/>
          <p:cNvCxnSpPr/>
          <p:nvPr/>
        </p:nvCxnSpPr>
        <p:spPr>
          <a:xfrm>
            <a:off x="2748166" y="4802620"/>
            <a:ext cx="16954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1252741" y="4802620"/>
            <a:ext cx="1190625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/>
          <p:nvPr/>
        </p:nvCxnSpPr>
        <p:spPr>
          <a:xfrm>
            <a:off x="4703747" y="4802620"/>
            <a:ext cx="116586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/>
          <p:cNvSpPr txBox="1"/>
          <p:nvPr/>
        </p:nvSpPr>
        <p:spPr>
          <a:xfrm>
            <a:off x="273945" y="5715633"/>
            <a:ext cx="3371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磁石端面による効果</a:t>
            </a:r>
            <a:endParaRPr kumimoji="1" lang="en-US" altLang="ja-JP" sz="1400" dirty="0" smtClean="0">
              <a:latin typeface="小塚ゴシック Pr6N R" panose="020B0400000000000000" pitchFamily="34" charset="-128"/>
              <a:ea typeface="小塚ゴシック Pr6N R" panose="020B0400000000000000" pitchFamily="34" charset="-128"/>
            </a:endParaRPr>
          </a:p>
          <a:p>
            <a:r>
              <a:rPr kumimoji="1" lang="ja-JP" altLang="en-US" sz="1400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磁場によるローレンツ力の効果</a:t>
            </a:r>
            <a:endParaRPr kumimoji="1" lang="en-US" altLang="ja-JP" sz="1400" dirty="0" smtClean="0">
              <a:latin typeface="小塚ゴシック Pr6N R" panose="020B0400000000000000" pitchFamily="34" charset="-128"/>
              <a:ea typeface="小塚ゴシック Pr6N R" panose="020B0400000000000000" pitchFamily="34" charset="-128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365682" y="5976429"/>
            <a:ext cx="2010073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353726" y="6188874"/>
            <a:ext cx="296247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図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30" y="2558234"/>
            <a:ext cx="5097780" cy="638306"/>
          </a:xfrm>
          <a:prstGeom prst="rect">
            <a:avLst/>
          </a:prstGeom>
        </p:spPr>
      </p:pic>
      <p:cxnSp>
        <p:nvCxnSpPr>
          <p:cNvPr id="44" name="直線コネクタ 43"/>
          <p:cNvCxnSpPr/>
          <p:nvPr/>
        </p:nvCxnSpPr>
        <p:spPr>
          <a:xfrm>
            <a:off x="1263046" y="3196540"/>
            <a:ext cx="18516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/>
        </p:nvCxnSpPr>
        <p:spPr>
          <a:xfrm>
            <a:off x="3354736" y="3196540"/>
            <a:ext cx="1091565" cy="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70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線コネクタ 33"/>
          <p:cNvCxnSpPr/>
          <p:nvPr/>
        </p:nvCxnSpPr>
        <p:spPr>
          <a:xfrm>
            <a:off x="12192000" y="9134614"/>
            <a:ext cx="1190625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/>
        </p:nvCxnSpPr>
        <p:spPr>
          <a:xfrm>
            <a:off x="12192000" y="7936755"/>
            <a:ext cx="188813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292" b="49099"/>
          <a:stretch/>
        </p:blipFill>
        <p:spPr>
          <a:xfrm>
            <a:off x="101500" y="2347641"/>
            <a:ext cx="767340" cy="655789"/>
          </a:xfrm>
          <a:prstGeom prst="rect">
            <a:avLst/>
          </a:prstGeom>
        </p:spPr>
      </p:pic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-23785" y="1993025"/>
            <a:ext cx="4991100" cy="28903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1600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水平方向における磁場中での軌道</a:t>
            </a:r>
            <a:endParaRPr lang="en-US" altLang="ja-JP" sz="1600" dirty="0" smtClean="0">
              <a:latin typeface="小塚ゴシック Pr6N R" panose="020B0400000000000000" pitchFamily="34" charset="-128"/>
              <a:ea typeface="小塚ゴシック Pr6N R" panose="020B0400000000000000" pitchFamily="34" charset="-128"/>
            </a:endParaRPr>
          </a:p>
          <a:p>
            <a:pPr marL="0" indent="0">
              <a:buNone/>
            </a:pPr>
            <a:endParaRPr lang="en-US" altLang="ja-JP" sz="1600" dirty="0">
              <a:latin typeface="小塚ゴシック Pr6N R" panose="020B0400000000000000" pitchFamily="34" charset="-128"/>
              <a:ea typeface="小塚ゴシック Pr6N R" panose="020B0400000000000000" pitchFamily="34" charset="-128"/>
            </a:endParaRPr>
          </a:p>
          <a:p>
            <a:pPr marL="0" indent="0">
              <a:buNone/>
            </a:pPr>
            <a:endParaRPr lang="en-US" altLang="ja-JP" sz="1600" dirty="0" smtClean="0">
              <a:latin typeface="小塚ゴシック Pr6N R" panose="020B0400000000000000" pitchFamily="34" charset="-128"/>
              <a:ea typeface="小塚ゴシック Pr6N R" panose="020B0400000000000000" pitchFamily="34" charset="-128"/>
            </a:endParaRPr>
          </a:p>
          <a:p>
            <a:pPr marL="0" indent="0">
              <a:buNone/>
            </a:pPr>
            <a:r>
              <a:rPr lang="ja-JP" altLang="en-US" sz="1600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水平</a:t>
            </a:r>
            <a:r>
              <a:rPr lang="ja-JP" altLang="en-US" sz="1600" dirty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方向における</a:t>
            </a:r>
            <a:r>
              <a:rPr lang="ja-JP" altLang="en-US" sz="1600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磁場中を抜けたあとの軌道</a:t>
            </a:r>
            <a:endParaRPr lang="en-US" altLang="ja-JP" sz="1600" dirty="0" smtClean="0">
              <a:latin typeface="小塚ゴシック Pr6N R" panose="020B0400000000000000" pitchFamily="34" charset="-128"/>
              <a:ea typeface="小塚ゴシック Pr6N R" panose="020B0400000000000000" pitchFamily="34" charset="-128"/>
            </a:endParaRPr>
          </a:p>
          <a:p>
            <a:pPr marL="0" indent="0">
              <a:buNone/>
            </a:pPr>
            <a:endParaRPr lang="en-US" altLang="ja-JP" sz="1600" dirty="0">
              <a:latin typeface="小塚ゴシック Pr6N R" panose="020B0400000000000000" pitchFamily="34" charset="-128"/>
              <a:ea typeface="小塚ゴシック Pr6N R" panose="020B0400000000000000" pitchFamily="34" charset="-128"/>
            </a:endParaRPr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40" y="2318318"/>
            <a:ext cx="2717799" cy="685112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692" y="943024"/>
            <a:ext cx="7066197" cy="5667829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692" y="943024"/>
            <a:ext cx="7066197" cy="56678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6999129" y="967780"/>
                <a:ext cx="1559871" cy="4539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1400" b="0" i="0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kumimoji="1" lang="en-US" altLang="ja-JP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1" lang="en-US" altLang="ja-JP" sz="14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ja-JP" sz="1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ja-JP" sz="1400" b="0" i="0" smtClean="0">
                                  <a:latin typeface="Cambria Math" panose="02040503050406030204" pitchFamily="18" charset="0"/>
                                </a:rPr>
                                <m:t>mE</m:t>
                              </m:r>
                            </m:e>
                          </m:rad>
                        </m:num>
                        <m:den>
                          <m:r>
                            <m:rPr>
                              <m:sty m:val="p"/>
                            </m:rPr>
                            <a:rPr kumimoji="1" lang="en-US" altLang="ja-JP" sz="1400" b="0" i="0" smtClean="0">
                              <a:latin typeface="Cambria Math" panose="02040503050406030204" pitchFamily="18" charset="0"/>
                            </a:rPr>
                            <m:t>ZeR</m:t>
                          </m:r>
                        </m:den>
                      </m:f>
                      <m:r>
                        <a:rPr kumimoji="1" lang="en-US" altLang="ja-JP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ja-JP" sz="1400" b="0" i="0" smtClean="0">
                          <a:latin typeface="Cambria Math" panose="02040503050406030204" pitchFamily="18" charset="0"/>
                        </a:rPr>
                        <m:t>const</m:t>
                      </m:r>
                    </m:oMath>
                  </m:oMathPara>
                </a14:m>
                <a:endParaRPr kumimoji="1" lang="ja-JP" altLang="en-US" sz="1400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129" y="967780"/>
                <a:ext cx="1559871" cy="45390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図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85" y="3396483"/>
            <a:ext cx="6781800" cy="685896"/>
          </a:xfrm>
          <a:prstGeom prst="rect">
            <a:avLst/>
          </a:prstGeom>
        </p:spPr>
      </p:pic>
      <p:sp>
        <p:nvSpPr>
          <p:cNvPr id="31" name="タイトル 1"/>
          <p:cNvSpPr>
            <a:spLocks noGrp="1"/>
          </p:cNvSpPr>
          <p:nvPr>
            <p:ph type="title"/>
          </p:nvPr>
        </p:nvSpPr>
        <p:spPr>
          <a:xfrm>
            <a:off x="98350" y="439460"/>
            <a:ext cx="5385505" cy="528320"/>
          </a:xfrm>
        </p:spPr>
        <p:txBody>
          <a:bodyPr>
            <a:noAutofit/>
          </a:bodyPr>
          <a:lstStyle/>
          <a:p>
            <a:pPr marL="0" marR="0" lvl="1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tabLst/>
              <a:defRPr/>
            </a:pPr>
            <a:r>
              <a:rPr kumimoji="1" lang="ja-JP" altLang="en-US" sz="2800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入射エネルギー変化を考慮した</a:t>
            </a:r>
            <a:r>
              <a:rPr kumimoji="1" lang="en-US" altLang="ja-JP" sz="2800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transfer-matrix</a:t>
            </a:r>
            <a:r>
              <a:rPr kumimoji="1" lang="ja-JP" altLang="en-US" sz="2800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による軌道計算</a:t>
            </a:r>
            <a:endParaRPr kumimoji="1" lang="ja-JP" altLang="en-US" sz="2800" dirty="0">
              <a:latin typeface="小塚ゴシック Pr6N R" panose="020B0400000000000000" pitchFamily="34" charset="-128"/>
              <a:ea typeface="小塚ゴシック Pr6N R" panose="020B0400000000000000" pitchFamily="34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0" y="4240091"/>
            <a:ext cx="6574971" cy="510965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59" y="4892177"/>
            <a:ext cx="6766800" cy="68696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81" y="5693191"/>
            <a:ext cx="2008794" cy="37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70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表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8387533"/>
                  </p:ext>
                </p:extLst>
              </p:nvPr>
            </p:nvGraphicFramePr>
            <p:xfrm>
              <a:off x="568114" y="536388"/>
              <a:ext cx="3838576" cy="1777496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820526"/>
                    <a:gridCol w="2018050"/>
                  </a:tblGrid>
                  <a:tr h="0"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ts val="1000"/>
                            </a:lnSpc>
                          </a:pPr>
                          <a:r>
                            <a:rPr lang="ja-JP" altLang="en-US" sz="1200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設定値</a:t>
                          </a:r>
                          <a:endParaRPr lang="ja-JP" altLang="en-US" sz="1200" dirty="0">
                            <a:solidFill>
                              <a:schemeClr val="tx1"/>
                            </a:solidFill>
                            <a:latin typeface="小塚ゴシック Pr6N R" panose="020B0400000000000000" pitchFamily="34" charset="-128"/>
                            <a:ea typeface="小塚ゴシック Pr6N R" panose="020B0400000000000000" pitchFamily="34" charset="-128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ja-JP" altLang="en-US" dirty="0"/>
                        </a:p>
                      </a:txBody>
                      <a:tcPr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000"/>
                            </a:lnSpc>
                          </a:pPr>
                          <a:r>
                            <a:rPr kumimoji="1" lang="ja-JP" altLang="en-US" sz="1200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入射粒子</a:t>
                          </a:r>
                          <a:endParaRPr kumimoji="1" lang="ja-JP" altLang="en-US" sz="1200" dirty="0">
                            <a:solidFill>
                              <a:schemeClr val="tx1"/>
                            </a:solidFill>
                            <a:latin typeface="小塚ゴシック Pr6N R" panose="020B0400000000000000" pitchFamily="34" charset="-128"/>
                            <a:ea typeface="小塚ゴシック Pr6N R" panose="020B0400000000000000" pitchFamily="34" charset="-128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000"/>
                            </a:lnSpc>
                          </a:pPr>
                          <a:r>
                            <a:rPr kumimoji="1" lang="en-US" altLang="ja-JP" sz="1200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α</a:t>
                          </a:r>
                          <a:r>
                            <a:rPr kumimoji="1" lang="ja-JP" altLang="en-US" sz="1200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線</a:t>
                          </a:r>
                          <a:endParaRPr kumimoji="1" lang="ja-JP" altLang="en-US" sz="1200" dirty="0">
                            <a:solidFill>
                              <a:schemeClr val="tx1"/>
                            </a:solidFill>
                            <a:latin typeface="小塚ゴシック Pr6N R" panose="020B0400000000000000" pitchFamily="34" charset="-128"/>
                            <a:ea typeface="小塚ゴシック Pr6N R" panose="020B0400000000000000" pitchFamily="34" charset="-128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000"/>
                            </a:lnSpc>
                          </a:pPr>
                          <a:r>
                            <a:rPr kumimoji="1" lang="ja-JP" altLang="en-US" sz="1200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入射粒子価数</a:t>
                          </a:r>
                          <a:endParaRPr kumimoji="1" lang="ja-JP" altLang="en-US" sz="1200" dirty="0">
                            <a:solidFill>
                              <a:schemeClr val="tx1"/>
                            </a:solidFill>
                            <a:latin typeface="小塚ゴシック Pr6N R" panose="020B0400000000000000" pitchFamily="34" charset="-128"/>
                            <a:ea typeface="小塚ゴシック Pr6N R" panose="020B0400000000000000" pitchFamily="34" charset="-128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000"/>
                            </a:lnSpc>
                          </a:pPr>
                          <a:r>
                            <a:rPr kumimoji="1" lang="en-US" altLang="ja-JP" sz="1200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+2</a:t>
                          </a:r>
                          <a:endParaRPr kumimoji="1" lang="en-US" altLang="ja-JP" sz="1200" dirty="0" smtClean="0">
                            <a:solidFill>
                              <a:schemeClr val="tx1"/>
                            </a:solidFill>
                            <a:latin typeface="小塚ゴシック Pr6N R" panose="020B0400000000000000" pitchFamily="34" charset="-128"/>
                            <a:ea typeface="小塚ゴシック Pr6N R" panose="020B0400000000000000" pitchFamily="34" charset="-128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000"/>
                            </a:lnSpc>
                          </a:pPr>
                          <a:r>
                            <a:rPr kumimoji="1" lang="ja-JP" altLang="en-US" sz="1200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入射粒子エネルギー</a:t>
                          </a:r>
                          <a:endParaRPr kumimoji="1" lang="ja-JP" altLang="en-US" sz="1200" dirty="0">
                            <a:solidFill>
                              <a:schemeClr val="tx1"/>
                            </a:solidFill>
                            <a:latin typeface="小塚ゴシック Pr6N R" panose="020B0400000000000000" pitchFamily="34" charset="-128"/>
                            <a:ea typeface="小塚ゴシック Pr6N R" panose="020B0400000000000000" pitchFamily="34" charset="-128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000"/>
                            </a:lnSpc>
                          </a:pPr>
                          <a:r>
                            <a:rPr kumimoji="1" lang="en-US" altLang="ja-JP" sz="1200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5.48MeV</a:t>
                          </a:r>
                          <a:endParaRPr kumimoji="1" lang="ja-JP" altLang="en-US" sz="1200" dirty="0">
                            <a:solidFill>
                              <a:schemeClr val="tx1"/>
                            </a:solidFill>
                            <a:latin typeface="小塚ゴシック Pr6N R" panose="020B0400000000000000" pitchFamily="34" charset="-128"/>
                            <a:ea typeface="小塚ゴシック Pr6N R" panose="020B0400000000000000" pitchFamily="34" charset="-128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000"/>
                            </a:lnSpc>
                          </a:pPr>
                          <a:r>
                            <a:rPr kumimoji="1" lang="ja-JP" altLang="en-US" sz="1200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磁束密度</a:t>
                          </a:r>
                          <a:endParaRPr kumimoji="1" lang="ja-JP" altLang="en-US" sz="1200" dirty="0">
                            <a:solidFill>
                              <a:schemeClr val="tx1"/>
                            </a:solidFill>
                            <a:latin typeface="小塚ゴシック Pr6N R" panose="020B0400000000000000" pitchFamily="34" charset="-128"/>
                            <a:ea typeface="小塚ゴシック Pr6N R" panose="020B0400000000000000" pitchFamily="34" charset="-128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000"/>
                            </a:lnSpc>
                          </a:pPr>
                          <a:r>
                            <a:rPr kumimoji="1" lang="en-US" altLang="ja-JP" sz="1200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0.338[T</a:t>
                          </a:r>
                          <a:r>
                            <a:rPr kumimoji="1" lang="en-US" altLang="ja-JP" sz="1200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]</a:t>
                          </a:r>
                          <a:endParaRPr kumimoji="1" lang="ja-JP" altLang="en-US" sz="1200" dirty="0">
                            <a:solidFill>
                              <a:schemeClr val="tx1"/>
                            </a:solidFill>
                            <a:latin typeface="小塚ゴシック Pr6N R" panose="020B0400000000000000" pitchFamily="34" charset="-128"/>
                            <a:ea typeface="小塚ゴシック Pr6N R" panose="020B0400000000000000" pitchFamily="34" charset="-128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000"/>
                            </a:lnSpc>
                          </a:pPr>
                          <a:r>
                            <a:rPr kumimoji="1" lang="ja-JP" altLang="en-US" sz="1200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基準半径</a:t>
                          </a:r>
                          <a:endParaRPr kumimoji="1" lang="ja-JP" altLang="en-US" sz="1200" dirty="0">
                            <a:solidFill>
                              <a:schemeClr val="tx1"/>
                            </a:solidFill>
                            <a:latin typeface="小塚ゴシック Pr6N R" panose="020B0400000000000000" pitchFamily="34" charset="-128"/>
                            <a:ea typeface="小塚ゴシック Pr6N R" panose="020B0400000000000000" pitchFamily="34" charset="-128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小塚ゴシック Pr6N R" panose="020B0400000000000000" pitchFamily="34" charset="-128"/>
                                </a:rPr>
                                <m:t>1.0</m:t>
                              </m:r>
                              <m:r>
                                <a:rPr kumimoji="1" lang="en-US" altLang="ja-JP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kumimoji="1" lang="en-US" altLang="ja-JP" sz="1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小塚ゴシック Pr6N R" panose="020B0400000000000000" pitchFamily="34" charset="-128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小塚ゴシック Pr6N R" panose="020B0400000000000000" pitchFamily="34" charset="-128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kumimoji="1" lang="en-US" altLang="ja-JP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小塚ゴシック Pr6N R" panose="020B0400000000000000" pitchFamily="34" charset="-128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kumimoji="1" lang="en-US" altLang="ja-JP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小塚ゴシック Pr6N R" panose="020B04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[mm</a:t>
                          </a:r>
                          <a:r>
                            <a:rPr kumimoji="1" lang="en-US" altLang="ja-JP" sz="1200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]</a:t>
                          </a:r>
                          <a:endParaRPr kumimoji="1" lang="ja-JP" altLang="en-US" sz="1200" dirty="0">
                            <a:solidFill>
                              <a:schemeClr val="tx1"/>
                            </a:solidFill>
                            <a:latin typeface="小塚ゴシック Pr6N R" panose="020B0400000000000000" pitchFamily="34" charset="-128"/>
                            <a:ea typeface="小塚ゴシック Pr6N R" panose="020B0400000000000000" pitchFamily="34" charset="-128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000"/>
                            </a:lnSpc>
                          </a:pPr>
                          <a:r>
                            <a:rPr kumimoji="1" lang="ja-JP" altLang="en-US" sz="1200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線源の半径</a:t>
                          </a:r>
                          <a:endParaRPr kumimoji="1" lang="ja-JP" altLang="en-US" sz="1200" dirty="0">
                            <a:solidFill>
                              <a:schemeClr val="tx1"/>
                            </a:solidFill>
                            <a:latin typeface="小塚ゴシック Pr6N R" panose="020B0400000000000000" pitchFamily="34" charset="-128"/>
                            <a:ea typeface="小塚ゴシック Pr6N R" panose="020B0400000000000000" pitchFamily="34" charset="-128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小塚ゴシック Pr6N R" panose="020B0400000000000000" pitchFamily="34" charset="-128"/>
                                </a:rPr>
                                <m:t>5.00</m:t>
                              </m:r>
                              <m:r>
                                <a:rPr kumimoji="1" lang="en-US" altLang="ja-JP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[mm</a:t>
                          </a:r>
                          <a:r>
                            <a:rPr kumimoji="1" lang="en-US" altLang="ja-JP" sz="1200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]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000"/>
                            </a:lnSpc>
                          </a:pPr>
                          <a:r>
                            <a:rPr kumimoji="1" lang="ja-JP" altLang="en-US" sz="1200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入射口径</a:t>
                          </a:r>
                          <a:endParaRPr kumimoji="1" lang="ja-JP" altLang="en-US" sz="1200" dirty="0">
                            <a:solidFill>
                              <a:schemeClr val="tx1"/>
                            </a:solidFill>
                            <a:latin typeface="小塚ゴシック Pr6N R" panose="020B0400000000000000" pitchFamily="34" charset="-128"/>
                            <a:ea typeface="小塚ゴシック Pr6N R" panose="020B0400000000000000" pitchFamily="34" charset="-128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000"/>
                            </a:lnSpc>
                          </a:pPr>
                          <a:r>
                            <a:rPr kumimoji="1" lang="en-US" altLang="ja-JP" sz="1200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78.6[mm]</a:t>
                          </a:r>
                          <a:endParaRPr kumimoji="1" lang="ja-JP" altLang="en-US" sz="1200" dirty="0">
                            <a:solidFill>
                              <a:schemeClr val="tx1"/>
                            </a:solidFill>
                            <a:latin typeface="小塚ゴシック Pr6N R" panose="020B0400000000000000" pitchFamily="34" charset="-128"/>
                            <a:ea typeface="小塚ゴシック Pr6N R" panose="020B0400000000000000" pitchFamily="34" charset="-128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5" name="表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8387533"/>
                  </p:ext>
                </p:extLst>
              </p:nvPr>
            </p:nvGraphicFramePr>
            <p:xfrm>
              <a:off x="568114" y="536388"/>
              <a:ext cx="3838576" cy="1777496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820526"/>
                    <a:gridCol w="2018050"/>
                  </a:tblGrid>
                  <a:tr h="222187"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ts val="1000"/>
                            </a:lnSpc>
                          </a:pPr>
                          <a:r>
                            <a:rPr lang="ja-JP" altLang="en-US" sz="1200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設定値</a:t>
                          </a:r>
                          <a:endParaRPr lang="ja-JP" altLang="en-US" sz="1200" dirty="0">
                            <a:solidFill>
                              <a:schemeClr val="tx1"/>
                            </a:solidFill>
                            <a:latin typeface="小塚ゴシック Pr6N R" panose="020B0400000000000000" pitchFamily="34" charset="-128"/>
                            <a:ea typeface="小塚ゴシック Pr6N R" panose="020B0400000000000000" pitchFamily="34" charset="-128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ja-JP" altLang="en-US" dirty="0"/>
                        </a:p>
                      </a:txBody>
                      <a:tcPr/>
                    </a:tc>
                  </a:tr>
                  <a:tr h="22218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000"/>
                            </a:lnSpc>
                          </a:pPr>
                          <a:r>
                            <a:rPr kumimoji="1" lang="ja-JP" altLang="en-US" sz="1200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入射粒子</a:t>
                          </a:r>
                          <a:endParaRPr kumimoji="1" lang="ja-JP" altLang="en-US" sz="1200" dirty="0">
                            <a:solidFill>
                              <a:schemeClr val="tx1"/>
                            </a:solidFill>
                            <a:latin typeface="小塚ゴシック Pr6N R" panose="020B0400000000000000" pitchFamily="34" charset="-128"/>
                            <a:ea typeface="小塚ゴシック Pr6N R" panose="020B0400000000000000" pitchFamily="34" charset="-128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000"/>
                            </a:lnSpc>
                          </a:pPr>
                          <a:r>
                            <a:rPr kumimoji="1" lang="en-US" altLang="ja-JP" sz="1200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α</a:t>
                          </a:r>
                          <a:r>
                            <a:rPr kumimoji="1" lang="ja-JP" altLang="en-US" sz="1200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線</a:t>
                          </a:r>
                          <a:endParaRPr kumimoji="1" lang="ja-JP" altLang="en-US" sz="1200" dirty="0">
                            <a:solidFill>
                              <a:schemeClr val="tx1"/>
                            </a:solidFill>
                            <a:latin typeface="小塚ゴシック Pr6N R" panose="020B0400000000000000" pitchFamily="34" charset="-128"/>
                            <a:ea typeface="小塚ゴシック Pr6N R" panose="020B0400000000000000" pitchFamily="34" charset="-128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22218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000"/>
                            </a:lnSpc>
                          </a:pPr>
                          <a:r>
                            <a:rPr kumimoji="1" lang="ja-JP" altLang="en-US" sz="1200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入射粒子価数</a:t>
                          </a:r>
                          <a:endParaRPr kumimoji="1" lang="ja-JP" altLang="en-US" sz="1200" dirty="0">
                            <a:solidFill>
                              <a:schemeClr val="tx1"/>
                            </a:solidFill>
                            <a:latin typeface="小塚ゴシック Pr6N R" panose="020B0400000000000000" pitchFamily="34" charset="-128"/>
                            <a:ea typeface="小塚ゴシック Pr6N R" panose="020B0400000000000000" pitchFamily="34" charset="-128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000"/>
                            </a:lnSpc>
                          </a:pPr>
                          <a:r>
                            <a:rPr kumimoji="1" lang="en-US" altLang="ja-JP" sz="1200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+2</a:t>
                          </a:r>
                          <a:endParaRPr kumimoji="1" lang="en-US" altLang="ja-JP" sz="1200" dirty="0" smtClean="0">
                            <a:solidFill>
                              <a:schemeClr val="tx1"/>
                            </a:solidFill>
                            <a:latin typeface="小塚ゴシック Pr6N R" panose="020B0400000000000000" pitchFamily="34" charset="-128"/>
                            <a:ea typeface="小塚ゴシック Pr6N R" panose="020B0400000000000000" pitchFamily="34" charset="-128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22218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000"/>
                            </a:lnSpc>
                          </a:pPr>
                          <a:r>
                            <a:rPr kumimoji="1" lang="ja-JP" altLang="en-US" sz="1200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入射粒子エネルギー</a:t>
                          </a:r>
                          <a:endParaRPr kumimoji="1" lang="ja-JP" altLang="en-US" sz="1200" dirty="0">
                            <a:solidFill>
                              <a:schemeClr val="tx1"/>
                            </a:solidFill>
                            <a:latin typeface="小塚ゴシック Pr6N R" panose="020B0400000000000000" pitchFamily="34" charset="-128"/>
                            <a:ea typeface="小塚ゴシック Pr6N R" panose="020B0400000000000000" pitchFamily="34" charset="-128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000"/>
                            </a:lnSpc>
                          </a:pPr>
                          <a:r>
                            <a:rPr kumimoji="1" lang="en-US" altLang="ja-JP" sz="1200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5.48MeV</a:t>
                          </a:r>
                          <a:endParaRPr kumimoji="1" lang="ja-JP" altLang="en-US" sz="1200" dirty="0">
                            <a:solidFill>
                              <a:schemeClr val="tx1"/>
                            </a:solidFill>
                            <a:latin typeface="小塚ゴシック Pr6N R" panose="020B0400000000000000" pitchFamily="34" charset="-128"/>
                            <a:ea typeface="小塚ゴシック Pr6N R" panose="020B0400000000000000" pitchFamily="34" charset="-128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</a:tr>
                  <a:tr h="22218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000"/>
                            </a:lnSpc>
                          </a:pPr>
                          <a:r>
                            <a:rPr kumimoji="1" lang="ja-JP" altLang="en-US" sz="1200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磁束密度</a:t>
                          </a:r>
                          <a:endParaRPr kumimoji="1" lang="ja-JP" altLang="en-US" sz="1200" dirty="0">
                            <a:solidFill>
                              <a:schemeClr val="tx1"/>
                            </a:solidFill>
                            <a:latin typeface="小塚ゴシック Pr6N R" panose="020B0400000000000000" pitchFamily="34" charset="-128"/>
                            <a:ea typeface="小塚ゴシック Pr6N R" panose="020B0400000000000000" pitchFamily="34" charset="-128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000"/>
                            </a:lnSpc>
                          </a:pPr>
                          <a:r>
                            <a:rPr kumimoji="1" lang="en-US" altLang="ja-JP" sz="1200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0.338[T</a:t>
                          </a:r>
                          <a:r>
                            <a:rPr kumimoji="1" lang="en-US" altLang="ja-JP" sz="1200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]</a:t>
                          </a:r>
                          <a:endParaRPr kumimoji="1" lang="ja-JP" altLang="en-US" sz="1200" dirty="0">
                            <a:solidFill>
                              <a:schemeClr val="tx1"/>
                            </a:solidFill>
                            <a:latin typeface="小塚ゴシック Pr6N R" panose="020B0400000000000000" pitchFamily="34" charset="-128"/>
                            <a:ea typeface="小塚ゴシック Pr6N R" panose="020B0400000000000000" pitchFamily="34" charset="-128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22218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000"/>
                            </a:lnSpc>
                          </a:pPr>
                          <a:r>
                            <a:rPr kumimoji="1" lang="ja-JP" altLang="en-US" sz="1200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基準半径</a:t>
                          </a:r>
                          <a:endParaRPr kumimoji="1" lang="ja-JP" altLang="en-US" sz="1200" dirty="0">
                            <a:solidFill>
                              <a:schemeClr val="tx1"/>
                            </a:solidFill>
                            <a:latin typeface="小塚ゴシック Pr6N R" panose="020B0400000000000000" pitchFamily="34" charset="-128"/>
                            <a:ea typeface="小塚ゴシック Pr6N R" panose="020B0400000000000000" pitchFamily="34" charset="-128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90332" t="-516216" r="-302" b="-218919"/>
                          </a:stretch>
                        </a:blipFill>
                      </a:tcPr>
                    </a:tc>
                  </a:tr>
                  <a:tr h="22218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000"/>
                            </a:lnSpc>
                          </a:pPr>
                          <a:r>
                            <a:rPr kumimoji="1" lang="ja-JP" altLang="en-US" sz="1200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線源の半径</a:t>
                          </a:r>
                          <a:endParaRPr kumimoji="1" lang="ja-JP" altLang="en-US" sz="1200" dirty="0">
                            <a:solidFill>
                              <a:schemeClr val="tx1"/>
                            </a:solidFill>
                            <a:latin typeface="小塚ゴシック Pr6N R" panose="020B0400000000000000" pitchFamily="34" charset="-128"/>
                            <a:ea typeface="小塚ゴシック Pr6N R" panose="020B0400000000000000" pitchFamily="34" charset="-128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90332" t="-633333" r="-302" b="-125000"/>
                          </a:stretch>
                        </a:blipFill>
                      </a:tcPr>
                    </a:tc>
                  </a:tr>
                  <a:tr h="22218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000"/>
                            </a:lnSpc>
                          </a:pPr>
                          <a:r>
                            <a:rPr kumimoji="1" lang="ja-JP" altLang="en-US" sz="1200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入射口径</a:t>
                          </a:r>
                          <a:endParaRPr kumimoji="1" lang="ja-JP" altLang="en-US" sz="1200" dirty="0">
                            <a:solidFill>
                              <a:schemeClr val="tx1"/>
                            </a:solidFill>
                            <a:latin typeface="小塚ゴシック Pr6N R" panose="020B0400000000000000" pitchFamily="34" charset="-128"/>
                            <a:ea typeface="小塚ゴシック Pr6N R" panose="020B0400000000000000" pitchFamily="34" charset="-128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000"/>
                            </a:lnSpc>
                          </a:pPr>
                          <a:r>
                            <a:rPr kumimoji="1" lang="en-US" altLang="ja-JP" sz="1200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78.6[mm]</a:t>
                          </a:r>
                          <a:endParaRPr kumimoji="1" lang="ja-JP" altLang="en-US" sz="1200" dirty="0">
                            <a:solidFill>
                              <a:schemeClr val="tx1"/>
                            </a:solidFill>
                            <a:latin typeface="小塚ゴシック Pr6N R" panose="020B0400000000000000" pitchFamily="34" charset="-128"/>
                            <a:ea typeface="小塚ゴシック Pr6N R" panose="020B0400000000000000" pitchFamily="34" charset="-128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" name="テキスト ボックス 1"/>
          <p:cNvSpPr txBox="1"/>
          <p:nvPr/>
        </p:nvSpPr>
        <p:spPr>
          <a:xfrm>
            <a:off x="345057" y="5769296"/>
            <a:ext cx="75222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α</a:t>
            </a:r>
            <a:r>
              <a:rPr kumimoji="1" lang="ja-JP" altLang="en-US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線</a:t>
            </a:r>
            <a:r>
              <a:rPr kumimoji="1" lang="ja-JP" altLang="en-US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の</a:t>
            </a:r>
            <a:r>
              <a:rPr kumimoji="1" lang="ja-JP" altLang="en-US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エネルギー</a:t>
            </a:r>
            <a:r>
              <a:rPr kumimoji="1" lang="ja-JP" altLang="en-US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が</a:t>
            </a:r>
            <a:r>
              <a:rPr kumimoji="1" lang="en-US" altLang="ja-JP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5.4</a:t>
            </a:r>
            <a:r>
              <a:rPr kumimoji="1" lang="en-US" altLang="ja-JP" dirty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8</a:t>
            </a:r>
            <a:r>
              <a:rPr kumimoji="1" lang="en-US" altLang="ja-JP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MeV</a:t>
            </a:r>
            <a:r>
              <a:rPr kumimoji="1" lang="ja-JP" altLang="en-US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から</a:t>
            </a:r>
            <a:r>
              <a:rPr kumimoji="1" lang="en-US" altLang="ja-JP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5.4</a:t>
            </a:r>
            <a:r>
              <a:rPr kumimoji="1" lang="en-US" altLang="ja-JP" dirty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3</a:t>
            </a:r>
            <a:r>
              <a:rPr kumimoji="1" lang="en-US" altLang="ja-JP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MeV</a:t>
            </a:r>
            <a:r>
              <a:rPr kumimoji="1" lang="ja-JP" altLang="en-US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に</a:t>
            </a:r>
            <a:r>
              <a:rPr kumimoji="1" lang="ja-JP" altLang="en-US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減少する</a:t>
            </a:r>
            <a:r>
              <a:rPr kumimoji="1" lang="ja-JP" altLang="en-US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と</a:t>
            </a:r>
            <a:endParaRPr kumimoji="1" lang="en-US" altLang="ja-JP" dirty="0" smtClean="0">
              <a:latin typeface="小塚ゴシック Pr6N R" panose="020B0400000000000000" pitchFamily="34" charset="-128"/>
              <a:ea typeface="小塚ゴシック Pr6N R" panose="020B0400000000000000" pitchFamily="34" charset="-128"/>
            </a:endParaRPr>
          </a:p>
          <a:p>
            <a:r>
              <a:rPr kumimoji="1" lang="ja-JP" altLang="en-US" sz="2400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約</a:t>
            </a:r>
            <a:r>
              <a:rPr kumimoji="1" lang="en-US" altLang="ja-JP" sz="2400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20mm</a:t>
            </a:r>
            <a:r>
              <a:rPr kumimoji="1" lang="ja-JP" altLang="en-US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ずれて検出器に到達</a:t>
            </a:r>
            <a:r>
              <a:rPr kumimoji="1" lang="ja-JP" altLang="en-US" dirty="0" smtClean="0">
                <a:latin typeface="小塚ゴシック Pr6N R" panose="020B0400000000000000" pitchFamily="34" charset="-128"/>
                <a:ea typeface="小塚ゴシック Pr6N R" panose="020B0400000000000000" pitchFamily="34" charset="-128"/>
              </a:rPr>
              <a:t>する</a:t>
            </a:r>
            <a:endParaRPr kumimoji="1" lang="ja-JP" altLang="en-US" dirty="0">
              <a:latin typeface="小塚ゴシック Pr6N R" panose="020B0400000000000000" pitchFamily="34" charset="-128"/>
              <a:ea typeface="小塚ゴシック Pr6N R" panose="020B0400000000000000" pitchFamily="34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表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5614182"/>
                  </p:ext>
                </p:extLst>
              </p:nvPr>
            </p:nvGraphicFramePr>
            <p:xfrm>
              <a:off x="568114" y="3270963"/>
              <a:ext cx="3838576" cy="1777496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820526"/>
                    <a:gridCol w="2018050"/>
                  </a:tblGrid>
                  <a:tr h="0"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ts val="1000"/>
                            </a:lnSpc>
                          </a:pPr>
                          <a:r>
                            <a:rPr lang="ja-JP" altLang="en-US" sz="1200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設定値</a:t>
                          </a:r>
                          <a:endParaRPr lang="ja-JP" altLang="en-US" sz="1200" dirty="0">
                            <a:solidFill>
                              <a:schemeClr val="tx1"/>
                            </a:solidFill>
                            <a:latin typeface="小塚ゴシック Pr6N R" panose="020B0400000000000000" pitchFamily="34" charset="-128"/>
                            <a:ea typeface="小塚ゴシック Pr6N R" panose="020B0400000000000000" pitchFamily="34" charset="-128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ja-JP" altLang="en-US" dirty="0"/>
                        </a:p>
                      </a:txBody>
                      <a:tcPr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000"/>
                            </a:lnSpc>
                          </a:pPr>
                          <a:r>
                            <a:rPr kumimoji="1" lang="ja-JP" altLang="en-US" sz="1200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入射粒子</a:t>
                          </a:r>
                          <a:endParaRPr kumimoji="1" lang="ja-JP" altLang="en-US" sz="1200" dirty="0">
                            <a:solidFill>
                              <a:schemeClr val="tx1"/>
                            </a:solidFill>
                            <a:latin typeface="小塚ゴシック Pr6N R" panose="020B0400000000000000" pitchFamily="34" charset="-128"/>
                            <a:ea typeface="小塚ゴシック Pr6N R" panose="020B0400000000000000" pitchFamily="34" charset="-128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000"/>
                            </a:lnSpc>
                          </a:pPr>
                          <a:r>
                            <a:rPr kumimoji="1" lang="en-US" altLang="ja-JP" sz="1200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α</a:t>
                          </a:r>
                          <a:r>
                            <a:rPr kumimoji="1" lang="ja-JP" altLang="en-US" sz="1200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線</a:t>
                          </a:r>
                          <a:endParaRPr kumimoji="1" lang="ja-JP" altLang="en-US" sz="1200" dirty="0">
                            <a:solidFill>
                              <a:schemeClr val="tx1"/>
                            </a:solidFill>
                            <a:latin typeface="小塚ゴシック Pr6N R" panose="020B0400000000000000" pitchFamily="34" charset="-128"/>
                            <a:ea typeface="小塚ゴシック Pr6N R" panose="020B0400000000000000" pitchFamily="34" charset="-128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000"/>
                            </a:lnSpc>
                          </a:pPr>
                          <a:r>
                            <a:rPr kumimoji="1" lang="ja-JP" altLang="en-US" sz="1200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入射粒子価数</a:t>
                          </a:r>
                          <a:endParaRPr kumimoji="1" lang="ja-JP" altLang="en-US" sz="1200" dirty="0">
                            <a:solidFill>
                              <a:schemeClr val="tx1"/>
                            </a:solidFill>
                            <a:latin typeface="小塚ゴシック Pr6N R" panose="020B0400000000000000" pitchFamily="34" charset="-128"/>
                            <a:ea typeface="小塚ゴシック Pr6N R" panose="020B0400000000000000" pitchFamily="34" charset="-128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000"/>
                            </a:lnSpc>
                          </a:pPr>
                          <a:r>
                            <a:rPr kumimoji="1" lang="en-US" altLang="ja-JP" sz="1200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+2</a:t>
                          </a:r>
                          <a:endParaRPr kumimoji="1" lang="en-US" altLang="ja-JP" sz="1200" dirty="0" smtClean="0">
                            <a:solidFill>
                              <a:schemeClr val="tx1"/>
                            </a:solidFill>
                            <a:latin typeface="小塚ゴシック Pr6N R" panose="020B0400000000000000" pitchFamily="34" charset="-128"/>
                            <a:ea typeface="小塚ゴシック Pr6N R" panose="020B0400000000000000" pitchFamily="34" charset="-128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000"/>
                            </a:lnSpc>
                          </a:pPr>
                          <a:r>
                            <a:rPr kumimoji="1" lang="ja-JP" altLang="en-US" sz="1200" u="none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入射粒子エネルギー</a:t>
                          </a:r>
                          <a:endParaRPr kumimoji="1" lang="ja-JP" altLang="en-US" sz="1200" u="none" dirty="0">
                            <a:solidFill>
                              <a:schemeClr val="tx1"/>
                            </a:solidFill>
                            <a:latin typeface="小塚ゴシック Pr6N R" panose="020B0400000000000000" pitchFamily="34" charset="-128"/>
                            <a:ea typeface="小塚ゴシック Pr6N R" panose="020B0400000000000000" pitchFamily="34" charset="-128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000"/>
                            </a:lnSpc>
                          </a:pPr>
                          <a:r>
                            <a:rPr kumimoji="1" lang="en-US" altLang="ja-JP" sz="1200" u="none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5.43MeV</a:t>
                          </a:r>
                          <a:endParaRPr kumimoji="1" lang="ja-JP" altLang="en-US" sz="1200" u="none" dirty="0">
                            <a:solidFill>
                              <a:schemeClr val="tx1"/>
                            </a:solidFill>
                            <a:latin typeface="小塚ゴシック Pr6N R" panose="020B0400000000000000" pitchFamily="34" charset="-128"/>
                            <a:ea typeface="小塚ゴシック Pr6N R" panose="020B0400000000000000" pitchFamily="34" charset="-128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000"/>
                            </a:lnSpc>
                          </a:pPr>
                          <a:r>
                            <a:rPr kumimoji="1" lang="ja-JP" altLang="en-US" sz="1200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磁束密度</a:t>
                          </a:r>
                          <a:endParaRPr kumimoji="1" lang="ja-JP" altLang="en-US" sz="1200" dirty="0">
                            <a:solidFill>
                              <a:schemeClr val="tx1"/>
                            </a:solidFill>
                            <a:latin typeface="小塚ゴシック Pr6N R" panose="020B0400000000000000" pitchFamily="34" charset="-128"/>
                            <a:ea typeface="小塚ゴシック Pr6N R" panose="020B0400000000000000" pitchFamily="34" charset="-128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000"/>
                            </a:lnSpc>
                          </a:pPr>
                          <a:r>
                            <a:rPr kumimoji="1" lang="en-US" altLang="ja-JP" sz="1200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0.338[T</a:t>
                          </a:r>
                          <a:r>
                            <a:rPr kumimoji="1" lang="en-US" altLang="ja-JP" sz="1200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]</a:t>
                          </a:r>
                          <a:endParaRPr kumimoji="1" lang="ja-JP" altLang="en-US" sz="1200" dirty="0">
                            <a:solidFill>
                              <a:schemeClr val="tx1"/>
                            </a:solidFill>
                            <a:latin typeface="小塚ゴシック Pr6N R" panose="020B0400000000000000" pitchFamily="34" charset="-128"/>
                            <a:ea typeface="小塚ゴシック Pr6N R" panose="020B0400000000000000" pitchFamily="34" charset="-128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000"/>
                            </a:lnSpc>
                          </a:pPr>
                          <a:r>
                            <a:rPr kumimoji="1" lang="ja-JP" altLang="en-US" sz="1200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基準半径</a:t>
                          </a:r>
                          <a:endParaRPr kumimoji="1" lang="ja-JP" altLang="en-US" sz="1200" dirty="0">
                            <a:solidFill>
                              <a:schemeClr val="tx1"/>
                            </a:solidFill>
                            <a:latin typeface="小塚ゴシック Pr6N R" panose="020B0400000000000000" pitchFamily="34" charset="-128"/>
                            <a:ea typeface="小塚ゴシック Pr6N R" panose="020B0400000000000000" pitchFamily="34" charset="-128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小塚ゴシック Pr6N R" panose="020B0400000000000000" pitchFamily="34" charset="-128"/>
                                </a:rPr>
                                <m:t>1.00</m:t>
                              </m:r>
                              <m:r>
                                <a:rPr kumimoji="1" lang="en-US" altLang="ja-JP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kumimoji="1" lang="en-US" altLang="ja-JP" sz="1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小塚ゴシック Pr6N R" panose="020B0400000000000000" pitchFamily="34" charset="-128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小塚ゴシック Pr6N R" panose="020B0400000000000000" pitchFamily="34" charset="-128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kumimoji="1" lang="en-US" altLang="ja-JP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小塚ゴシック Pr6N R" panose="020B0400000000000000" pitchFamily="34" charset="-128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kumimoji="1" lang="en-US" altLang="ja-JP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小塚ゴシック Pr6N R" panose="020B0400000000000000" pitchFamily="34" charset="-128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en-US" altLang="ja-JP" sz="1200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[mm]</a:t>
                          </a:r>
                          <a:endParaRPr kumimoji="1" lang="ja-JP" altLang="en-US" sz="1200" dirty="0">
                            <a:solidFill>
                              <a:schemeClr val="tx1"/>
                            </a:solidFill>
                            <a:latin typeface="小塚ゴシック Pr6N R" panose="020B0400000000000000" pitchFamily="34" charset="-128"/>
                            <a:ea typeface="小塚ゴシック Pr6N R" panose="020B0400000000000000" pitchFamily="34" charset="-128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000"/>
                            </a:lnSpc>
                          </a:pPr>
                          <a:r>
                            <a:rPr kumimoji="1" lang="ja-JP" altLang="en-US" sz="1200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線源の半径</a:t>
                          </a:r>
                          <a:endParaRPr kumimoji="1" lang="ja-JP" altLang="en-US" sz="1200" dirty="0">
                            <a:solidFill>
                              <a:schemeClr val="tx1"/>
                            </a:solidFill>
                            <a:latin typeface="小塚ゴシック Pr6N R" panose="020B0400000000000000" pitchFamily="34" charset="-128"/>
                            <a:ea typeface="小塚ゴシック Pr6N R" panose="020B0400000000000000" pitchFamily="34" charset="-128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000"/>
                            </a:lnSpc>
                          </a:pPr>
                          <a:r>
                            <a:rPr kumimoji="1" lang="en-US" altLang="ja-JP" sz="1200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5.00[mm</a:t>
                          </a:r>
                          <a:r>
                            <a:rPr kumimoji="1" lang="en-US" altLang="ja-JP" sz="1200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]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000"/>
                            </a:lnSpc>
                          </a:pPr>
                          <a:r>
                            <a:rPr kumimoji="1" lang="ja-JP" altLang="en-US" sz="1200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入射口径</a:t>
                          </a:r>
                          <a:endParaRPr kumimoji="1" lang="ja-JP" altLang="en-US" sz="1200" dirty="0">
                            <a:solidFill>
                              <a:schemeClr val="tx1"/>
                            </a:solidFill>
                            <a:latin typeface="小塚ゴシック Pr6N R" panose="020B0400000000000000" pitchFamily="34" charset="-128"/>
                            <a:ea typeface="小塚ゴシック Pr6N R" panose="020B0400000000000000" pitchFamily="34" charset="-128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000"/>
                            </a:lnSpc>
                          </a:pPr>
                          <a:r>
                            <a:rPr kumimoji="1" lang="en-US" altLang="ja-JP" sz="1200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78.6[mm]</a:t>
                          </a:r>
                          <a:endParaRPr kumimoji="1" lang="ja-JP" altLang="en-US" sz="1200" dirty="0">
                            <a:solidFill>
                              <a:schemeClr val="tx1"/>
                            </a:solidFill>
                            <a:latin typeface="小塚ゴシック Pr6N R" panose="020B0400000000000000" pitchFamily="34" charset="-128"/>
                            <a:ea typeface="小塚ゴシック Pr6N R" panose="020B0400000000000000" pitchFamily="34" charset="-128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6" name="表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5614182"/>
                  </p:ext>
                </p:extLst>
              </p:nvPr>
            </p:nvGraphicFramePr>
            <p:xfrm>
              <a:off x="568114" y="3270963"/>
              <a:ext cx="3838576" cy="1777496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820526"/>
                    <a:gridCol w="2018050"/>
                  </a:tblGrid>
                  <a:tr h="222187"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ts val="1000"/>
                            </a:lnSpc>
                          </a:pPr>
                          <a:r>
                            <a:rPr lang="ja-JP" altLang="en-US" sz="1200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設定値</a:t>
                          </a:r>
                          <a:endParaRPr lang="ja-JP" altLang="en-US" sz="1200" dirty="0">
                            <a:solidFill>
                              <a:schemeClr val="tx1"/>
                            </a:solidFill>
                            <a:latin typeface="小塚ゴシック Pr6N R" panose="020B0400000000000000" pitchFamily="34" charset="-128"/>
                            <a:ea typeface="小塚ゴシック Pr6N R" panose="020B0400000000000000" pitchFamily="34" charset="-128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ja-JP" altLang="en-US" dirty="0"/>
                        </a:p>
                      </a:txBody>
                      <a:tcPr/>
                    </a:tc>
                  </a:tr>
                  <a:tr h="22218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000"/>
                            </a:lnSpc>
                          </a:pPr>
                          <a:r>
                            <a:rPr kumimoji="1" lang="ja-JP" altLang="en-US" sz="1200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入射粒子</a:t>
                          </a:r>
                          <a:endParaRPr kumimoji="1" lang="ja-JP" altLang="en-US" sz="1200" dirty="0">
                            <a:solidFill>
                              <a:schemeClr val="tx1"/>
                            </a:solidFill>
                            <a:latin typeface="小塚ゴシック Pr6N R" panose="020B0400000000000000" pitchFamily="34" charset="-128"/>
                            <a:ea typeface="小塚ゴシック Pr6N R" panose="020B0400000000000000" pitchFamily="34" charset="-128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000"/>
                            </a:lnSpc>
                          </a:pPr>
                          <a:r>
                            <a:rPr kumimoji="1" lang="en-US" altLang="ja-JP" sz="1200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α</a:t>
                          </a:r>
                          <a:r>
                            <a:rPr kumimoji="1" lang="ja-JP" altLang="en-US" sz="1200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線</a:t>
                          </a:r>
                          <a:endParaRPr kumimoji="1" lang="ja-JP" altLang="en-US" sz="1200" dirty="0">
                            <a:solidFill>
                              <a:schemeClr val="tx1"/>
                            </a:solidFill>
                            <a:latin typeface="小塚ゴシック Pr6N R" panose="020B0400000000000000" pitchFamily="34" charset="-128"/>
                            <a:ea typeface="小塚ゴシック Pr6N R" panose="020B0400000000000000" pitchFamily="34" charset="-128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22218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000"/>
                            </a:lnSpc>
                          </a:pPr>
                          <a:r>
                            <a:rPr kumimoji="1" lang="ja-JP" altLang="en-US" sz="1200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入射粒子価数</a:t>
                          </a:r>
                          <a:endParaRPr kumimoji="1" lang="ja-JP" altLang="en-US" sz="1200" dirty="0">
                            <a:solidFill>
                              <a:schemeClr val="tx1"/>
                            </a:solidFill>
                            <a:latin typeface="小塚ゴシック Pr6N R" panose="020B0400000000000000" pitchFamily="34" charset="-128"/>
                            <a:ea typeface="小塚ゴシック Pr6N R" panose="020B0400000000000000" pitchFamily="34" charset="-128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000"/>
                            </a:lnSpc>
                          </a:pPr>
                          <a:r>
                            <a:rPr kumimoji="1" lang="en-US" altLang="ja-JP" sz="1200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+2</a:t>
                          </a:r>
                          <a:endParaRPr kumimoji="1" lang="en-US" altLang="ja-JP" sz="1200" dirty="0" smtClean="0">
                            <a:solidFill>
                              <a:schemeClr val="tx1"/>
                            </a:solidFill>
                            <a:latin typeface="小塚ゴシック Pr6N R" panose="020B0400000000000000" pitchFamily="34" charset="-128"/>
                            <a:ea typeface="小塚ゴシック Pr6N R" panose="020B0400000000000000" pitchFamily="34" charset="-128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22218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000"/>
                            </a:lnSpc>
                          </a:pPr>
                          <a:r>
                            <a:rPr kumimoji="1" lang="ja-JP" altLang="en-US" sz="1200" u="none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入射粒子エネルギー</a:t>
                          </a:r>
                          <a:endParaRPr kumimoji="1" lang="ja-JP" altLang="en-US" sz="1200" u="none" dirty="0">
                            <a:solidFill>
                              <a:schemeClr val="tx1"/>
                            </a:solidFill>
                            <a:latin typeface="小塚ゴシック Pr6N R" panose="020B0400000000000000" pitchFamily="34" charset="-128"/>
                            <a:ea typeface="小塚ゴシック Pr6N R" panose="020B0400000000000000" pitchFamily="34" charset="-128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000"/>
                            </a:lnSpc>
                          </a:pPr>
                          <a:r>
                            <a:rPr kumimoji="1" lang="en-US" altLang="ja-JP" sz="1200" u="none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5.43MeV</a:t>
                          </a:r>
                          <a:endParaRPr kumimoji="1" lang="ja-JP" altLang="en-US" sz="1200" u="none" dirty="0">
                            <a:solidFill>
                              <a:schemeClr val="tx1"/>
                            </a:solidFill>
                            <a:latin typeface="小塚ゴシック Pr6N R" panose="020B0400000000000000" pitchFamily="34" charset="-128"/>
                            <a:ea typeface="小塚ゴシック Pr6N R" panose="020B0400000000000000" pitchFamily="34" charset="-128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</a:tr>
                  <a:tr h="22218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000"/>
                            </a:lnSpc>
                          </a:pPr>
                          <a:r>
                            <a:rPr kumimoji="1" lang="ja-JP" altLang="en-US" sz="1200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磁束密度</a:t>
                          </a:r>
                          <a:endParaRPr kumimoji="1" lang="ja-JP" altLang="en-US" sz="1200" dirty="0">
                            <a:solidFill>
                              <a:schemeClr val="tx1"/>
                            </a:solidFill>
                            <a:latin typeface="小塚ゴシック Pr6N R" panose="020B0400000000000000" pitchFamily="34" charset="-128"/>
                            <a:ea typeface="小塚ゴシック Pr6N R" panose="020B0400000000000000" pitchFamily="34" charset="-128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000"/>
                            </a:lnSpc>
                          </a:pPr>
                          <a:r>
                            <a:rPr kumimoji="1" lang="en-US" altLang="ja-JP" sz="1200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0.338[T</a:t>
                          </a:r>
                          <a:r>
                            <a:rPr kumimoji="1" lang="en-US" altLang="ja-JP" sz="1200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]</a:t>
                          </a:r>
                          <a:endParaRPr kumimoji="1" lang="ja-JP" altLang="en-US" sz="1200" dirty="0">
                            <a:solidFill>
                              <a:schemeClr val="tx1"/>
                            </a:solidFill>
                            <a:latin typeface="小塚ゴシック Pr6N R" panose="020B0400000000000000" pitchFamily="34" charset="-128"/>
                            <a:ea typeface="小塚ゴシック Pr6N R" panose="020B0400000000000000" pitchFamily="34" charset="-128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22218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000"/>
                            </a:lnSpc>
                          </a:pPr>
                          <a:r>
                            <a:rPr kumimoji="1" lang="ja-JP" altLang="en-US" sz="1200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基準半径</a:t>
                          </a:r>
                          <a:endParaRPr kumimoji="1" lang="ja-JP" altLang="en-US" sz="1200" dirty="0">
                            <a:solidFill>
                              <a:schemeClr val="tx1"/>
                            </a:solidFill>
                            <a:latin typeface="小塚ゴシック Pr6N R" panose="020B0400000000000000" pitchFamily="34" charset="-128"/>
                            <a:ea typeface="小塚ゴシック Pr6N R" panose="020B0400000000000000" pitchFamily="34" charset="-128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90332" t="-516216" r="-302" b="-218919"/>
                          </a:stretch>
                        </a:blipFill>
                      </a:tcPr>
                    </a:tc>
                  </a:tr>
                  <a:tr h="22218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000"/>
                            </a:lnSpc>
                          </a:pPr>
                          <a:r>
                            <a:rPr kumimoji="1" lang="ja-JP" altLang="en-US" sz="1200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線源の半径</a:t>
                          </a:r>
                          <a:endParaRPr kumimoji="1" lang="ja-JP" altLang="en-US" sz="1200" dirty="0">
                            <a:solidFill>
                              <a:schemeClr val="tx1"/>
                            </a:solidFill>
                            <a:latin typeface="小塚ゴシック Pr6N R" panose="020B0400000000000000" pitchFamily="34" charset="-128"/>
                            <a:ea typeface="小塚ゴシック Pr6N R" panose="020B0400000000000000" pitchFamily="34" charset="-128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000"/>
                            </a:lnSpc>
                          </a:pPr>
                          <a:r>
                            <a:rPr kumimoji="1" lang="en-US" altLang="ja-JP" sz="1200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5.00[mm</a:t>
                          </a:r>
                          <a:r>
                            <a:rPr kumimoji="1" lang="en-US" altLang="ja-JP" sz="1200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]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22218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000"/>
                            </a:lnSpc>
                          </a:pPr>
                          <a:r>
                            <a:rPr kumimoji="1" lang="ja-JP" altLang="en-US" sz="1200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入射口径</a:t>
                          </a:r>
                          <a:endParaRPr kumimoji="1" lang="ja-JP" altLang="en-US" sz="1200" dirty="0">
                            <a:solidFill>
                              <a:schemeClr val="tx1"/>
                            </a:solidFill>
                            <a:latin typeface="小塚ゴシック Pr6N R" panose="020B0400000000000000" pitchFamily="34" charset="-128"/>
                            <a:ea typeface="小塚ゴシック Pr6N R" panose="020B0400000000000000" pitchFamily="34" charset="-128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000"/>
                            </a:lnSpc>
                          </a:pPr>
                          <a:r>
                            <a:rPr kumimoji="1" lang="en-US" altLang="ja-JP" sz="1200" dirty="0" smtClean="0">
                              <a:solidFill>
                                <a:schemeClr val="tx1"/>
                              </a:solidFill>
                              <a:latin typeface="小塚ゴシック Pr6N R" panose="020B0400000000000000" pitchFamily="34" charset="-128"/>
                              <a:ea typeface="小塚ゴシック Pr6N R" panose="020B0400000000000000" pitchFamily="34" charset="-128"/>
                            </a:rPr>
                            <a:t>78.6[mm]</a:t>
                          </a:r>
                          <a:endParaRPr kumimoji="1" lang="ja-JP" altLang="en-US" sz="1200" dirty="0">
                            <a:solidFill>
                              <a:schemeClr val="tx1"/>
                            </a:solidFill>
                            <a:latin typeface="小塚ゴシック Pr6N R" panose="020B0400000000000000" pitchFamily="34" charset="-128"/>
                            <a:ea typeface="小塚ゴシック Pr6N R" panose="020B0400000000000000" pitchFamily="34" charset="-128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8"/>
          <a:stretch/>
        </p:blipFill>
        <p:spPr>
          <a:xfrm>
            <a:off x="4406690" y="2910050"/>
            <a:ext cx="7625289" cy="283791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" t="1323" b="5143"/>
          <a:stretch/>
        </p:blipFill>
        <p:spPr>
          <a:xfrm>
            <a:off x="4467936" y="188542"/>
            <a:ext cx="7554659" cy="272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68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4232</TotalTime>
  <Words>378</Words>
  <Application>Microsoft Office PowerPoint</Application>
  <PresentationFormat>ワイド画面</PresentationFormat>
  <Paragraphs>91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9" baseType="lpstr">
      <vt:lpstr>Adobe Gothic Std B</vt:lpstr>
      <vt:lpstr>ＭＳ Ｐゴシック</vt:lpstr>
      <vt:lpstr>小塚ゴシック Pr6N R</vt:lpstr>
      <vt:lpstr>小塚ゴシック Pro R</vt:lpstr>
      <vt:lpstr>Arial</vt:lpstr>
      <vt:lpstr>Calibri</vt:lpstr>
      <vt:lpstr>Calibri Light</vt:lpstr>
      <vt:lpstr>Cambria Math</vt:lpstr>
      <vt:lpstr>Wingdings 2</vt:lpstr>
      <vt:lpstr>HDOfficeLightV0</vt:lpstr>
      <vt:lpstr>研究スキルⅡ</vt:lpstr>
      <vt:lpstr>PowerPoint プレゼンテーション</vt:lpstr>
      <vt:lpstr>実験の全体概略図</vt:lpstr>
      <vt:lpstr>現在の進展状況</vt:lpstr>
      <vt:lpstr>現在の進展状況</vt:lpstr>
      <vt:lpstr>今後の予定</vt:lpstr>
      <vt:lpstr>重イオンビームの軌道計算</vt:lpstr>
      <vt:lpstr>入射エネルギー変化を考慮したtransfer-matrixによる軌道計算</vt:lpstr>
      <vt:lpstr>PowerPoint プレゼンテーション</vt:lpstr>
    </vt:vector>
  </TitlesOfParts>
  <Company>東京工業大学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研究スキルⅡ</dc:title>
  <dc:creator>栗田大生</dc:creator>
  <cp:lastModifiedBy>栗田大生</cp:lastModifiedBy>
  <cp:revision>99</cp:revision>
  <dcterms:created xsi:type="dcterms:W3CDTF">2016-01-14T04:31:32Z</dcterms:created>
  <dcterms:modified xsi:type="dcterms:W3CDTF">2016-01-20T09:07:52Z</dcterms:modified>
</cp:coreProperties>
</file>